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5" r:id="rId2"/>
    <p:sldId id="279" r:id="rId3"/>
    <p:sldId id="305" r:id="rId4"/>
    <p:sldId id="356" r:id="rId5"/>
    <p:sldId id="355" r:id="rId6"/>
    <p:sldId id="357" r:id="rId7"/>
    <p:sldId id="322" r:id="rId8"/>
    <p:sldId id="388" r:id="rId9"/>
    <p:sldId id="389" r:id="rId10"/>
    <p:sldId id="390" r:id="rId11"/>
    <p:sldId id="391" r:id="rId12"/>
    <p:sldId id="392" r:id="rId13"/>
    <p:sldId id="393" r:id="rId14"/>
    <p:sldId id="340" r:id="rId15"/>
    <p:sldId id="351" r:id="rId16"/>
    <p:sldId id="360" r:id="rId17"/>
    <p:sldId id="361" r:id="rId18"/>
    <p:sldId id="369" r:id="rId19"/>
    <p:sldId id="358" r:id="rId20"/>
    <p:sldId id="386" r:id="rId21"/>
    <p:sldId id="387" r:id="rId22"/>
    <p:sldId id="359" r:id="rId23"/>
    <p:sldId id="368" r:id="rId24"/>
    <p:sldId id="334" r:id="rId25"/>
    <p:sldId id="354" r:id="rId26"/>
    <p:sldId id="349" r:id="rId27"/>
    <p:sldId id="363" r:id="rId28"/>
    <p:sldId id="342" r:id="rId29"/>
    <p:sldId id="329" r:id="rId30"/>
    <p:sldId id="352" r:id="rId31"/>
    <p:sldId id="375" r:id="rId32"/>
    <p:sldId id="377" r:id="rId33"/>
    <p:sldId id="383" r:id="rId34"/>
    <p:sldId id="370" r:id="rId35"/>
    <p:sldId id="362" r:id="rId36"/>
    <p:sldId id="382" r:id="rId37"/>
    <p:sldId id="364" r:id="rId38"/>
    <p:sldId id="365" r:id="rId39"/>
    <p:sldId id="367" r:id="rId40"/>
    <p:sldId id="348" r:id="rId41"/>
    <p:sldId id="353" r:id="rId42"/>
    <p:sldId id="321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D32"/>
    <a:srgbClr val="3F562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94626" autoAdjust="0"/>
  </p:normalViewPr>
  <p:slideViewPr>
    <p:cSldViewPr snapToGrid="0">
      <p:cViewPr varScale="1">
        <p:scale>
          <a:sx n="108" d="100"/>
          <a:sy n="108" d="100"/>
        </p:scale>
        <p:origin x="78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3E9B2-E9E3-41B3-848C-B02FD6C634AB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8C0E1-126D-47E6-B450-B1C74F4CE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60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8C0E1-126D-47E6-B450-B1C74F4CE9C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60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8C0E1-126D-47E6-B450-B1C74F4CE9C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228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8C0E1-126D-47E6-B450-B1C74F4CE9C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43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8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5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25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3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01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66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19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3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1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81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06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4C1E7-21E1-48FB-8FD3-F3CBEA1E03EF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25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hyperlink" Target="https://project7036062.tilda.ws/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rtek-bsd@yandex.ru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19.png"/><Relationship Id="rId4" Type="http://schemas.openxmlformats.org/officeDocument/2006/relationships/hyperlink" Target="https://rf-poisk.ru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1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19.png"/><Relationship Id="rId4" Type="http://schemas.openxmlformats.org/officeDocument/2006/relationships/hyperlink" Target="https://polkrf.ru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anoastik@mail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73;&#1077;&#1079;&#1089;&#1088;&#1086;&#1082;&#1072;&#1076;&#1072;&#1074;&#1085;&#1086;&#1089;&#1090;&#1080;.&#1088;&#1092;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anoastik@mail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-1"/>
            <a:ext cx="12191713" cy="6858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A6D7C5-CCB8-4079-8C65-42D50F04026F}"/>
              </a:ext>
            </a:extLst>
          </p:cNvPr>
          <p:cNvSpPr txBox="1"/>
          <p:nvPr/>
        </p:nvSpPr>
        <p:spPr>
          <a:xfrm>
            <a:off x="97338" y="3860799"/>
            <a:ext cx="7892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ДЕНЬ ЕДИНЫХ ДЕЙСТВИЙ </a:t>
            </a:r>
          </a:p>
          <a:p>
            <a:r>
              <a:rPr lang="ru-RU" sz="24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В ПАМЯТЬ О ГЕНОЦИДЕ </a:t>
            </a:r>
          </a:p>
          <a:p>
            <a:r>
              <a:rPr lang="ru-RU" sz="24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СОВЕТСКОГО НАРОДА </a:t>
            </a:r>
          </a:p>
          <a:p>
            <a:r>
              <a:rPr lang="ru-RU" sz="24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НАЦИСТАМИ И ИХ </a:t>
            </a:r>
          </a:p>
          <a:p>
            <a:r>
              <a:rPr lang="ru-RU" sz="24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ПОСОБНИКАМИ В ГОДЫ </a:t>
            </a:r>
          </a:p>
          <a:p>
            <a:r>
              <a:rPr lang="ru-RU" sz="24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ВЕЛИКОЙ ОТЕЧЕСТВЕННОЙ ВОЙНЫ</a:t>
            </a:r>
            <a:endParaRPr lang="ru-RU" sz="2400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30AEEE-286C-47CB-8311-48C4A8BD2B8E}"/>
              </a:ext>
            </a:extLst>
          </p:cNvPr>
          <p:cNvSpPr/>
          <p:nvPr/>
        </p:nvSpPr>
        <p:spPr>
          <a:xfrm>
            <a:off x="1" y="6248400"/>
            <a:ext cx="12192000" cy="609600"/>
          </a:xfrm>
          <a:prstGeom prst="rect">
            <a:avLst/>
          </a:prstGeom>
          <a:solidFill>
            <a:srgbClr val="3F5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ACB820-D74C-4DF3-8973-727E02DC7066}"/>
              </a:ext>
            </a:extLst>
          </p:cNvPr>
          <p:cNvSpPr txBox="1"/>
          <p:nvPr/>
        </p:nvSpPr>
        <p:spPr>
          <a:xfrm>
            <a:off x="97338" y="6322367"/>
            <a:ext cx="789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#БЕЗСРОКАДАВНОСТИ, #19АПРЕЛЯ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D331A-8A5D-45D3-BB90-73BAB4B7EF0C}"/>
              </a:ext>
            </a:extLst>
          </p:cNvPr>
          <p:cNvSpPr txBox="1"/>
          <p:nvPr/>
        </p:nvSpPr>
        <p:spPr>
          <a:xfrm>
            <a:off x="7990115" y="6322367"/>
            <a:ext cx="410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Franklin Gothic Demi" panose="020B0703020102020204" pitchFamily="34" charset="0"/>
              </a:rPr>
              <a:t>2024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29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7EE67-E0C6-FF45-BA15-818F345E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BB3BAB-00DA-B44A-BD79-082209618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BC84F1-61D3-4A6A-9F2B-610DCD5C2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08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7EE67-E0C6-FF45-BA15-818F345E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BB3BAB-00DA-B44A-BD79-082209618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A1C64E-431D-4A8F-9D37-53184A35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61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7EE67-E0C6-FF45-BA15-818F345E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BB3BAB-00DA-B44A-BD79-082209618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4DCC7-4185-4F49-AC39-384878E0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5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7EE67-E0C6-FF45-BA15-818F345E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BB3BAB-00DA-B44A-BD79-082209618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74A5CD-AEE4-4CD6-874E-D0E009897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0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" y="5563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7600" y="5037408"/>
            <a:ext cx="8855313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r>
              <a:rPr lang="ru-RU" sz="1600" b="1" dirty="0">
                <a:latin typeface="Arial Narrow" pitchFamily="34" charset="0"/>
              </a:rPr>
              <a:t>Министерство просвещения Российской Федерации,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Московский педагогический государственный университет</a:t>
            </a:r>
          </a:p>
          <a:p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>
                <a:latin typeface="Arial Narrow" pitchFamily="34" charset="0"/>
              </a:rPr>
              <a:t>Саенко Антон Сергеевич, ведущий специалист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Управления общественных проектов МПГУ, +7 (996) 438-72-71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630" y="708740"/>
            <a:ext cx="863286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Классные/общешкольные мероприятия ко Дню единых действий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630" y="2089016"/>
            <a:ext cx="842855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Педагогам образовательных организаций предлагается провести мероприятий, посвящённые Дню единых действий в память о геноциде советского народа нацистами и их пособниками в годы Великой Отечественной войны 1941 – 1945 годов на основе электронного ресурса «Методический конструктор мероприятий по сохранению памяти об исторических событиях своей страны в период Великой Отечественной войны 1941 – 1945 годов».</a:t>
            </a: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Ссылка на электронный ресурс: </a:t>
            </a:r>
            <a:r>
              <a:rPr lang="ru-RU" sz="2000" b="1" dirty="0">
                <a:latin typeface="Arial Narrow" pitchFamily="34" charset="0"/>
                <a:ea typeface="Calibri"/>
                <a:cs typeface="Times New Roman"/>
                <a:hlinkClick r:id="rId5"/>
              </a:rPr>
              <a:t>https://project7036062.tilda.ws/</a:t>
            </a: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b="1" dirty="0">
              <a:latin typeface="Arial Narrow" pitchFamily="34" charset="0"/>
              <a:ea typeface="Calibri"/>
              <a:cs typeface="Times New Roman"/>
            </a:endParaRPr>
          </a:p>
        </p:txBody>
      </p:sp>
      <p:pic>
        <p:nvPicPr>
          <p:cNvPr id="1026" name="Picture 2" descr="http://qrcoder.ru/code/?https%3A%2F%2Fproject7036062.tilda.ws%2F&amp;4&amp;0">
            <a:extLst>
              <a:ext uri="{FF2B5EF4-FFF2-40B4-BE49-F238E27FC236}">
                <a16:creationId xmlns:a16="http://schemas.microsoft.com/office/drawing/2014/main" id="{86F9202B-869A-4A56-B693-845C870F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969" y="2943115"/>
            <a:ext cx="1929813" cy="19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6F3A2AD-C05B-49EB-A50E-4D27F2353C42}"/>
              </a:ext>
            </a:extLst>
          </p:cNvPr>
          <p:cNvSpPr/>
          <p:nvPr/>
        </p:nvSpPr>
        <p:spPr>
          <a:xfrm>
            <a:off x="9153833" y="1828969"/>
            <a:ext cx="270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ЭЛЕКТРОННЫЙ РЕСУРС ДОСТУПЕН ПО ССЫЛКЕ:</a:t>
            </a:r>
          </a:p>
        </p:txBody>
      </p:sp>
    </p:spTree>
    <p:extLst>
      <p:ext uri="{BB962C8B-B14F-4D97-AF65-F5344CB8AC3E}">
        <p14:creationId xmlns:p14="http://schemas.microsoft.com/office/powerpoint/2010/main" val="781415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4630" y="343533"/>
            <a:ext cx="863286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Тематическая смена «Без срока давности» </a:t>
            </a:r>
          </a:p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в Международном детском центре «Артек»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316" y="1561275"/>
            <a:ext cx="1140922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600" b="1" dirty="0">
                <a:latin typeface="Arial Narrow" pitchFamily="34" charset="0"/>
                <a:ea typeface="Calibri"/>
                <a:cs typeface="Times New Roman"/>
              </a:rPr>
              <a:t>Дополнительная общеразвивающая программа «Без срока давности» – это программа для обучающихся, интересующихся социально-гуманитарными и историческими вопросами. Обучение по программе дает возможность подрастающему поколению овладеть теоретическими и практическими навыками работы с темой геноцида советского народа со стороны нацистов и их пособников в годы Великой Отечественной войны.</a:t>
            </a:r>
          </a:p>
          <a:p>
            <a:pPr indent="449580" algn="just">
              <a:spcAft>
                <a:spcPts val="0"/>
              </a:spcAft>
            </a:pPr>
            <a:r>
              <a:rPr lang="ru-RU" sz="1600" b="1" dirty="0">
                <a:latin typeface="Arial Narrow" pitchFamily="34" charset="0"/>
                <a:ea typeface="Calibri"/>
                <a:cs typeface="Times New Roman"/>
              </a:rPr>
              <a:t>Целью смены является создание условий для расширения представления обучающихся о теме геноцида советского народа со стороны нацистов и их пособников в годы Великой Отечественной войны, ее роли в формировании и сохранении исторической памяти, а также повышение исторического сознания в молодежной среде.</a:t>
            </a:r>
          </a:p>
          <a:p>
            <a:pPr indent="449580" algn="just">
              <a:spcAft>
                <a:spcPts val="0"/>
              </a:spcAft>
            </a:pPr>
            <a:r>
              <a:rPr lang="ru-RU" sz="1600" b="1" dirty="0">
                <a:latin typeface="Arial Narrow" pitchFamily="34" charset="0"/>
                <a:ea typeface="Calibri"/>
                <a:cs typeface="Times New Roman"/>
              </a:rPr>
              <a:t>В рамках программы пройдут следующие события: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Театральная творческая постановка на тему проекта «Без срока давности»;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Правовой диалог «Нацизм вне закона. Преступления без срока давности»;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Исторический квест;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Тематический </a:t>
            </a:r>
            <a:r>
              <a:rPr lang="ru-RU" sz="1600" b="1" dirty="0" err="1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квиз</a:t>
            </a: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 «Без срока давности»;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Киномарафон «Без срока давности» и т.д.</a:t>
            </a:r>
          </a:p>
          <a:p>
            <a:pPr indent="449580" algn="just">
              <a:spcAft>
                <a:spcPts val="0"/>
              </a:spcAft>
            </a:pPr>
            <a:endParaRPr lang="ru-RU" sz="1600" b="1" dirty="0">
              <a:latin typeface="Arial Narrow" pitchFamily="34" charset="0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endParaRPr lang="ru-RU" b="1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80C67-7201-4F1C-B38A-B41A03409473}"/>
              </a:ext>
            </a:extLst>
          </p:cNvPr>
          <p:cNvSpPr txBox="1"/>
          <p:nvPr/>
        </p:nvSpPr>
        <p:spPr>
          <a:xfrm>
            <a:off x="9448333" y="416353"/>
            <a:ext cx="2762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Республика Крым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58C2170-A90A-4103-900F-9DBCA24FEBAA}"/>
              </a:ext>
            </a:extLst>
          </p:cNvPr>
          <p:cNvSpPr/>
          <p:nvPr/>
        </p:nvSpPr>
        <p:spPr>
          <a:xfrm>
            <a:off x="484002" y="5050677"/>
            <a:ext cx="8855313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r>
              <a:rPr lang="ru-RU" sz="1600" b="1" dirty="0">
                <a:latin typeface="Arial Narrow" pitchFamily="34" charset="0"/>
              </a:rPr>
              <a:t>Национальный центр исторической памяти при Президенте Российской Федерации, МДЦ «Артек»</a:t>
            </a:r>
          </a:p>
          <a:p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>
                <a:latin typeface="Arial Narrow" pitchFamily="34" charset="0"/>
              </a:rPr>
              <a:t>Брежнева Ольга Игоревна, +7 917 535-34-66, </a:t>
            </a:r>
            <a:r>
              <a:rPr lang="en-US" sz="1600" b="1" dirty="0">
                <a:latin typeface="Arial Narrow" pitchFamily="34" charset="0"/>
                <a:hlinkClick r:id="rId5"/>
              </a:rPr>
              <a:t>artek-bsd@yandex.ru</a:t>
            </a:r>
            <a:r>
              <a:rPr lang="ru-RU" sz="1600" b="1" dirty="0">
                <a:latin typeface="Arial Narrow" pitchFamily="34" charset="0"/>
              </a:rPr>
              <a:t> </a:t>
            </a:r>
            <a:endParaRPr lang="en-US" sz="16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07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305" y="2062302"/>
            <a:ext cx="731939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Экспертные сессии </a:t>
            </a:r>
            <a:b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и научные конференции</a:t>
            </a:r>
          </a:p>
        </p:txBody>
      </p:sp>
    </p:spTree>
    <p:extLst>
      <p:ext uri="{BB962C8B-B14F-4D97-AF65-F5344CB8AC3E}">
        <p14:creationId xmlns:p14="http://schemas.microsoft.com/office/powerpoint/2010/main" val="4154190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" y="5563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9253" y="4024499"/>
            <a:ext cx="8855313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r>
              <a:rPr lang="ru-RU" sz="1600" b="1" dirty="0">
                <a:latin typeface="Arial Narrow" pitchFamily="34" charset="0"/>
              </a:rPr>
              <a:t>Министерство просвещения Российской Федерации,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Московский педагогический государственный университет,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  <a:ea typeface="Calibri"/>
                <a:cs typeface="Times New Roman"/>
              </a:rPr>
              <a:t>Ассоциация развития педагогического образования</a:t>
            </a:r>
            <a:endParaRPr lang="ru-RU" sz="1600" b="1" dirty="0">
              <a:latin typeface="Arial Narrow" pitchFamily="34" charset="0"/>
            </a:endParaRPr>
          </a:p>
          <a:p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endParaRPr lang="ru-RU" sz="1600" b="1" dirty="0">
              <a:latin typeface="Arial Narrow" pitchFamily="34" charset="0"/>
            </a:endParaRPr>
          </a:p>
          <a:p>
            <a:r>
              <a:rPr lang="ru-RU" sz="1600" b="1" dirty="0" err="1">
                <a:latin typeface="Arial Narrow" pitchFamily="34" charset="0"/>
              </a:rPr>
              <a:t>Байдарова</a:t>
            </a:r>
            <a:r>
              <a:rPr lang="ru-RU" sz="1600" b="1" dirty="0">
                <a:latin typeface="Arial Narrow" pitchFamily="34" charset="0"/>
              </a:rPr>
              <a:t> Ольга Ивановна, начальник Управления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непрерывного педагогического образования МПГУ, +79035940789</a:t>
            </a:r>
          </a:p>
          <a:p>
            <a:r>
              <a:rPr lang="ru-RU" sz="1600" b="1" dirty="0">
                <a:latin typeface="Arial Narrow" pitchFamily="34" charset="0"/>
              </a:rPr>
              <a:t>Саенко Антон Сергеевич, ведущий специалист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Управления общественных проектов МПГУ, +7 (996) 438-72-71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9C334A-956D-45FE-8C2C-887585BB2532}"/>
              </a:ext>
            </a:extLst>
          </p:cNvPr>
          <p:cNvSpPr txBox="1"/>
          <p:nvPr/>
        </p:nvSpPr>
        <p:spPr>
          <a:xfrm>
            <a:off x="499253" y="595359"/>
            <a:ext cx="863286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Всероссийский марафон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«Молодым хранить память»</a:t>
            </a:r>
          </a:p>
        </p:txBody>
      </p:sp>
      <p:pic>
        <p:nvPicPr>
          <p:cNvPr id="20" name="Объект 7">
            <a:extLst>
              <a:ext uri="{FF2B5EF4-FFF2-40B4-BE49-F238E27FC236}">
                <a16:creationId xmlns:a16="http://schemas.microsoft.com/office/drawing/2014/main" id="{49D240B2-4D4A-4C23-BB22-54574F201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C48609-068F-4FF3-A36F-5A38B4BBFEEA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0AB4F12-0238-46B5-B90F-95C7D2F16D6F}"/>
              </a:ext>
            </a:extLst>
          </p:cNvPr>
          <p:cNvSpPr/>
          <p:nvPr/>
        </p:nvSpPr>
        <p:spPr>
          <a:xfrm>
            <a:off x="373634" y="2262373"/>
            <a:ext cx="97202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Ко Дню единых действий образовательными организациями – членами Ассоциации развития педагогического образования будут организованы памятные мероприятия: митинги, акции, выставки, единые уроки, посвященные памяти жертв геноцида, классные часы, экскурсии, кинолектории и др. По итогам марафона планируется создание видеоролика. </a:t>
            </a:r>
          </a:p>
        </p:txBody>
      </p:sp>
    </p:spTree>
    <p:extLst>
      <p:ext uri="{BB962C8B-B14F-4D97-AF65-F5344CB8AC3E}">
        <p14:creationId xmlns:p14="http://schemas.microsoft.com/office/powerpoint/2010/main" val="1539552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2246" y="374891"/>
            <a:ext cx="809331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Научно-практическая конференция «Без срока давности»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Москва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76283" y="2080836"/>
            <a:ext cx="9271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Научно-практическая конференция «Без срока давности» состоится 19 апреля 2024 г. на базе Российского экономического университета имени Г.В. Плеханова. По итогам конференции будет выпущен сборник материалов.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BC15EC-419B-4B2C-8B9F-ABAC1A369FC4}"/>
              </a:ext>
            </a:extLst>
          </p:cNvPr>
          <p:cNvSpPr/>
          <p:nvPr/>
        </p:nvSpPr>
        <p:spPr>
          <a:xfrm>
            <a:off x="484316" y="4906922"/>
            <a:ext cx="8855313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Программа «</a:t>
            </a:r>
            <a:r>
              <a:rPr lang="ru-RU" sz="1600" b="1" dirty="0" err="1">
                <a:solidFill>
                  <a:prstClr val="black"/>
                </a:solidFill>
                <a:latin typeface="Arial Narrow" pitchFamily="34" charset="0"/>
              </a:rPr>
              <a:t>Роспатриот</a:t>
            </a: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» Федерального агентства по делам молодежи, Российский экономический университет имени Г.В. Плеханова.</a:t>
            </a:r>
            <a:b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</a:br>
            <a:endParaRPr lang="ru-RU" sz="105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Колбасин Дмитрий Алексеевич, ведущий специалист отдела взаимодействия с организациями и объединениями ФГБУ «Роспатриотцентр», 84999678670 (доп.7053)</a:t>
            </a:r>
          </a:p>
        </p:txBody>
      </p:sp>
    </p:spTree>
    <p:extLst>
      <p:ext uri="{BB962C8B-B14F-4D97-AF65-F5344CB8AC3E}">
        <p14:creationId xmlns:p14="http://schemas.microsoft.com/office/powerpoint/2010/main" val="3233644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305" y="2062302"/>
            <a:ext cx="731939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Презентационные сессии</a:t>
            </a:r>
          </a:p>
        </p:txBody>
      </p:sp>
    </p:spTree>
    <p:extLst>
      <p:ext uri="{BB962C8B-B14F-4D97-AF65-F5344CB8AC3E}">
        <p14:creationId xmlns:p14="http://schemas.microsoft.com/office/powerpoint/2010/main" val="243903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278708"/>
            <a:ext cx="57845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3F5620"/>
                </a:solidFill>
                <a:latin typeface="Arial Narrow" pitchFamily="34" charset="0"/>
              </a:rPr>
              <a:t>19 апреля 1943 года </a:t>
            </a:r>
            <a:r>
              <a:rPr lang="ru-RU" sz="2200" b="1" dirty="0">
                <a:latin typeface="Arial Narrow" pitchFamily="34" charset="0"/>
              </a:rPr>
              <a:t>был издан Указ Президиума Верховного Совета СССР № 39 «О мерах наказания для немецко-фашистских злодеев, виновных в убийствах и истязаниях советского гражданского населения и пленных красноармейцев, для шпионов, изменников родины из числа советских граждан и для их пособников». Указ Президиума Верховного Совета СССР стал правовым основанием большой работы по установлению и расследованию преступлений нацистов против советского народа, которая велась с ноября 1942 года Чрезвычайной государственной комиссией.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631" y="170404"/>
            <a:ext cx="6921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Основание</a:t>
            </a:r>
          </a:p>
        </p:txBody>
      </p:sp>
      <p:pic>
        <p:nvPicPr>
          <p:cNvPr id="10" name="Объект 3">
            <a:extLst>
              <a:ext uri="{FF2B5EF4-FFF2-40B4-BE49-F238E27FC236}">
                <a16:creationId xmlns:a16="http://schemas.microsoft.com/office/drawing/2014/main" id="{BA076CA5-0565-416F-A1C2-A440F979C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6" b="97463" l="61602" r="99862">
                        <a14:foregroundMark x1="60497" y1="2046" x2="62937" y2="7938"/>
                        <a14:foregroundMark x1="62937" y1="7938" x2="82919" y2="18576"/>
                        <a14:foregroundMark x1="82919" y1="18576" x2="79742" y2="22913"/>
                        <a14:foregroundMark x1="79742" y1="22913" x2="82182" y2="35597"/>
                        <a14:foregroundMark x1="82182" y1="35597" x2="87247" y2="33633"/>
                        <a14:foregroundMark x1="87247" y1="33633" x2="82689" y2="34370"/>
                        <a14:foregroundMark x1="82689" y1="34370" x2="80110" y2="45827"/>
                        <a14:foregroundMark x1="80110" y1="45827" x2="81308" y2="52946"/>
                        <a14:foregroundMark x1="81308" y1="52946" x2="81768" y2="52291"/>
                        <a14:foregroundMark x1="77348" y1="30769" x2="78959" y2="40180"/>
                        <a14:foregroundMark x1="78959" y1="40180" x2="79236" y2="37889"/>
                        <a14:foregroundMark x1="72099" y1="24223" x2="74908" y2="71686"/>
                        <a14:foregroundMark x1="74908" y1="71686" x2="75414" y2="69885"/>
                        <a14:foregroundMark x1="70626" y1="23159" x2="72974" y2="61375"/>
                        <a14:foregroundMark x1="72974" y1="61375" x2="72974" y2="61211"/>
                        <a14:foregroundMark x1="65516" y1="19967" x2="69337" y2="53682"/>
                        <a14:foregroundMark x1="63352" y1="14975" x2="65930" y2="35679"/>
                        <a14:foregroundMark x1="65930" y1="35679" x2="66022" y2="36007"/>
                        <a14:foregroundMark x1="61832" y1="9083" x2="61878" y2="23650"/>
                        <a14:foregroundMark x1="60727" y1="3110" x2="90516" y2="8511"/>
                        <a14:foregroundMark x1="90516" y1="8511" x2="93370" y2="17021"/>
                        <a14:foregroundMark x1="93370" y1="17021" x2="94521" y2="26923"/>
                        <a14:foregroundMark x1="94521" y1="26923" x2="95580" y2="10065"/>
                        <a14:foregroundMark x1="95580" y1="10065" x2="92219" y2="5810"/>
                        <a14:foregroundMark x1="92219" y1="5810" x2="75460" y2="9493"/>
                        <a14:foregroundMark x1="75460" y1="9493" x2="90976" y2="5974"/>
                        <a14:foregroundMark x1="90976" y1="5974" x2="92311" y2="83224"/>
                        <a14:foregroundMark x1="87431" y1="36661" x2="91436" y2="63912"/>
                        <a14:foregroundMark x1="60866" y1="1718" x2="83610" y2="164"/>
                        <a14:foregroundMark x1="83610" y1="164" x2="96915" y2="1882"/>
                        <a14:foregroundMark x1="96915" y1="1882" x2="95304" y2="48282"/>
                        <a14:foregroundMark x1="95304" y1="48282" x2="98527" y2="77414"/>
                        <a14:foregroundMark x1="98527" y1="77414" x2="99862" y2="59984"/>
                        <a14:foregroundMark x1="99862" y1="59984" x2="97284" y2="43617"/>
                        <a14:foregroundMark x1="62385" y1="900" x2="86372" y2="1146"/>
                        <a14:foregroundMark x1="86372" y1="1146" x2="90285" y2="900"/>
                        <a14:foregroundMark x1="63122" y1="36498" x2="71409" y2="92308"/>
                        <a14:foregroundMark x1="71409" y1="92308" x2="77993" y2="96072"/>
                        <a14:foregroundMark x1="77993" y1="96072" x2="83886" y2="95172"/>
                        <a14:foregroundMark x1="83886" y1="95172" x2="87799" y2="90917"/>
                        <a14:foregroundMark x1="87799" y1="90917" x2="92818" y2="90507"/>
                        <a14:foregroundMark x1="92818" y1="90507" x2="84945" y2="79214"/>
                        <a14:foregroundMark x1="84945" y1="79214" x2="68646" y2="75450"/>
                        <a14:foregroundMark x1="68646" y1="75450" x2="64871" y2="61948"/>
                        <a14:foregroundMark x1="64871" y1="61948" x2="79650" y2="73322"/>
                        <a14:foregroundMark x1="79650" y1="73322" x2="84576" y2="86579"/>
                        <a14:foregroundMark x1="84576" y1="86579" x2="90562" y2="93290"/>
                        <a14:foregroundMark x1="90562" y1="93290" x2="95166" y2="92390"/>
                        <a14:foregroundMark x1="95166" y1="92390" x2="95534" y2="85025"/>
                        <a14:foregroundMark x1="95534" y1="85025" x2="95442" y2="84615"/>
                        <a14:foregroundMark x1="65838" y1="64484" x2="66068" y2="72340"/>
                        <a14:foregroundMark x1="66068" y1="72340" x2="68923" y2="86007"/>
                        <a14:foregroundMark x1="68923" y1="86007" x2="72284" y2="93863"/>
                        <a14:foregroundMark x1="72284" y1="93863" x2="79282" y2="94190"/>
                        <a14:foregroundMark x1="79282" y1="94190" x2="89963" y2="84615"/>
                        <a14:foregroundMark x1="89963" y1="84615" x2="94015" y2="76187"/>
                        <a14:foregroundMark x1="94015" y1="76187" x2="88858" y2="73813"/>
                        <a14:foregroundMark x1="88858" y1="73813" x2="87661" y2="80442"/>
                        <a14:foregroundMark x1="87661" y1="80442" x2="95856" y2="95254"/>
                        <a14:foregroundMark x1="95856" y1="95254" x2="86924" y2="97463"/>
                        <a14:foregroundMark x1="86924" y1="97463" x2="73250" y2="88052"/>
                        <a14:foregroundMark x1="73250" y1="88052" x2="72652" y2="86498"/>
                        <a14:foregroundMark x1="63950" y1="64566" x2="65746" y2="93290"/>
                        <a14:foregroundMark x1="63720" y1="73241" x2="63720" y2="73241"/>
                        <a14:foregroundMark x1="63628" y1="75041" x2="63628" y2="75041"/>
                        <a14:foregroundMark x1="63766" y1="76268" x2="63628" y2="73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75" b="-268"/>
          <a:stretch/>
        </p:blipFill>
        <p:spPr>
          <a:xfrm>
            <a:off x="7239000" y="0"/>
            <a:ext cx="4952999" cy="6877050"/>
          </a:xfrm>
          <a:prstGeom prst="snip2Diag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255631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316" y="4481615"/>
            <a:ext cx="8855313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r>
              <a:rPr lang="ru-RU" sz="1600" b="1" dirty="0">
                <a:latin typeface="Arial Narrow" pitchFamily="34" charset="0"/>
              </a:rPr>
              <a:t>Национальный центр исторической памяти при Президенте Российской Федерации,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Фонд «Историческая память»</a:t>
            </a:r>
          </a:p>
          <a:p>
            <a:endParaRPr lang="ru-RU" sz="1050" b="1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630" y="291622"/>
            <a:ext cx="773609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Презентация и обсуждение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новейших изданий о геноциде советского мирного населения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317" y="2152903"/>
            <a:ext cx="97782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19 апреля 2024 г. в сетевых книжных магазинах по всей стране состоится презентация научной, научно-популярной и публицистической литературы, посвящённой проблематике нацистского геноцида советского мирного населения в годы Великой Отечественной войны. Участниками презентации станут авторы изданий, историки, публицисты, эксперты проекта «Без срока давности».</a:t>
            </a:r>
            <a:endParaRPr lang="ru-RU" sz="2400" b="1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C1CD7-AE7A-4D07-9903-E1A083A6340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64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7600" y="5167257"/>
            <a:ext cx="8855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r>
              <a:rPr lang="ru-RU" sz="1600" b="1" dirty="0">
                <a:latin typeface="Arial Narrow" pitchFamily="34" charset="0"/>
              </a:rPr>
              <a:t>Национальный центр исторической памяти при Президенте Российской Федерации, </a:t>
            </a:r>
          </a:p>
          <a:p>
            <a:r>
              <a:rPr lang="ru-RU" sz="1600" b="1" dirty="0">
                <a:latin typeface="Arial Narrow" pitchFamily="34" charset="0"/>
              </a:rPr>
              <a:t>Калининградский областной историко-художественный музей</a:t>
            </a:r>
            <a:endParaRPr lang="ru-RU" sz="1050" b="1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630" y="291622"/>
            <a:ext cx="773609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Презентация регионального тома сборника архивных документов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«Без срока давности»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317" y="2152903"/>
            <a:ext cx="950306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19 апреля 2024 г. на официальном портале проекта «Без срока давности» состоится онлайн презентация регионального тома сборника архивных документов «Без срока давности» по Калининградской области, переведённый на английский и немецкий языки. Это станет первым изданием сборника проекта на иностранных языках. </a:t>
            </a: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В сборнике опубликованы материалы следственных дел и акты о зверствах нацистов, отчёты о расследованиях и </a:t>
            </a:r>
            <a:r>
              <a:rPr lang="ru-RU" sz="2000" b="1" dirty="0" err="1">
                <a:latin typeface="Arial Narrow" pitchFamily="34" charset="0"/>
                <a:ea typeface="Calibri"/>
                <a:cs typeface="Times New Roman"/>
              </a:rPr>
              <a:t>спецдонесения</a:t>
            </a: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, протоколы допросов преступников, официальные документы рейха об условиях содержания восточных рабочих, воспоминания и свидетельства очевидцев.</a:t>
            </a:r>
          </a:p>
          <a:p>
            <a:pPr indent="449580" algn="just">
              <a:spcAft>
                <a:spcPts val="0"/>
              </a:spcAft>
            </a:pPr>
            <a:endParaRPr lang="ru-RU" sz="2400" b="1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C1CD7-AE7A-4D07-9903-E1A083A6340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Онлайн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1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305" y="2477800"/>
            <a:ext cx="731939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Показы видеоконтента</a:t>
            </a:r>
          </a:p>
        </p:txBody>
      </p:sp>
    </p:spTree>
    <p:extLst>
      <p:ext uri="{BB962C8B-B14F-4D97-AF65-F5344CB8AC3E}">
        <p14:creationId xmlns:p14="http://schemas.microsoft.com/office/powerpoint/2010/main" val="2957975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6283" y="393526"/>
            <a:ext cx="809331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Кинофестиваль «Без срока давности»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630" y="1248048"/>
            <a:ext cx="98956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На территории образовательных организаций, домов молодежи, волонтерских и патриотических центров, других молодежных локациях состоится фестиваль кино «Без срока давности», посвященный Дню единых действий в память о жертвах геноцида советского народа со стороны нацистов и их пособников в годы Великой Отечественной войны. Предлагается на кинопоказы пригласить историков, режиссеров, представителей театрального сообщества в целях проведения диалога и рефлексии после просмотра. Информационное освещение мероприятия сопровождается </a:t>
            </a:r>
            <a:r>
              <a:rPr lang="ru-RU" b="1" dirty="0" err="1">
                <a:latin typeface="Arial Narrow" pitchFamily="34" charset="0"/>
                <a:ea typeface="Calibri"/>
                <a:cs typeface="Times New Roman"/>
              </a:rPr>
              <a:t>хэштегами</a:t>
            </a: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 #</a:t>
            </a:r>
            <a:r>
              <a:rPr lang="ru-RU" b="1" dirty="0" err="1">
                <a:latin typeface="Arial Narrow" pitchFamily="34" charset="0"/>
                <a:ea typeface="Calibri"/>
                <a:cs typeface="Times New Roman"/>
              </a:rPr>
              <a:t>безсрокадавности</a:t>
            </a: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 #</a:t>
            </a:r>
            <a:r>
              <a:rPr lang="ru-RU" b="1" dirty="0" err="1">
                <a:latin typeface="Arial Narrow" pitchFamily="34" charset="0"/>
                <a:ea typeface="Calibri"/>
                <a:cs typeface="Times New Roman"/>
              </a:rPr>
              <a:t>деньединыхдействий</a:t>
            </a: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 #</a:t>
            </a:r>
            <a:r>
              <a:rPr lang="ru-RU" b="1" dirty="0" err="1">
                <a:latin typeface="Arial Narrow" pitchFamily="34" charset="0"/>
                <a:ea typeface="Calibri"/>
                <a:cs typeface="Times New Roman"/>
              </a:rPr>
              <a:t>кинофестивальбезсрокадавности</a:t>
            </a: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.</a:t>
            </a:r>
          </a:p>
          <a:p>
            <a:pPr indent="449580" algn="just"/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Участниками станут учащиеся общеобразовательных организаций, студенты образовательных организаций высшего образования и профессиональных образовательных организаций, организаций дополнительного образования, воспитанники военно-патриотических объединений (клубов), активисты детских и молодежных объединений, патриотических организаций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BC15EC-419B-4B2C-8B9F-ABAC1A369FC4}"/>
              </a:ext>
            </a:extLst>
          </p:cNvPr>
          <p:cNvSpPr/>
          <p:nvPr/>
        </p:nvSpPr>
        <p:spPr>
          <a:xfrm>
            <a:off x="484316" y="4906922"/>
            <a:ext cx="8855313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Программа «</a:t>
            </a:r>
            <a:r>
              <a:rPr lang="ru-RU" sz="1600" b="1" dirty="0" err="1">
                <a:solidFill>
                  <a:prstClr val="black"/>
                </a:solidFill>
                <a:latin typeface="Arial Narrow" pitchFamily="34" charset="0"/>
              </a:rPr>
              <a:t>Роспатриот</a:t>
            </a: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» Федерального агентства по делам молодежи, Российский экономический университет имени Г.В. Плеханова.</a:t>
            </a:r>
            <a:b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</a:br>
            <a:endParaRPr lang="ru-RU" sz="105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Колбасин Дмитрий Алексеевич, ведущий специалист отдела взаимодействия с организациями и объединениями ФГБУ «Роспатриотцентр», 84999678670 (доп.7053)</a:t>
            </a:r>
          </a:p>
        </p:txBody>
      </p:sp>
    </p:spTree>
    <p:extLst>
      <p:ext uri="{BB962C8B-B14F-4D97-AF65-F5344CB8AC3E}">
        <p14:creationId xmlns:p14="http://schemas.microsoft.com/office/powerpoint/2010/main" val="3111253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630" y="4389832"/>
            <a:ext cx="8855313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ООД «Поисковое движение России»</a:t>
            </a:r>
            <a:b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</a:br>
            <a:endParaRPr lang="ru-RU" sz="105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Жаринова Наталья Викторовна, Пресс-секретарь ООД «Поисковое движение России»,</a:t>
            </a:r>
            <a:b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+7 (938) 441-29-02; pressa-bsd@yandex.ru 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  <a:latin typeface="Arial Narrow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https://rf-poisk.ru/</a:t>
            </a: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283" y="147304"/>
            <a:ext cx="809331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Видеоролики о фактах нацистского геноцида советского народа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630" y="1418825"/>
            <a:ext cx="88553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Создание 20 видеороликов, в которых озвучены крупнейшие факты геноцида советского народа на территории разных регионов России. Один ролик – один факт одного из регионов, оккупированных в годы Великой Отечественной войны. Данные ролики публикуются на официальном сайте и соцсетях ООД «Поисковое движение России» и проекта «Без срока давности», а также на информационных ресурсах регионов России накануне Дня единых действий. </a:t>
            </a:r>
          </a:p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19 апреля ролики предлагается транслироваться на уличных экранах в регионах, где на данный момент уже состоялись судебные процессы о признании геноцида.</a:t>
            </a:r>
          </a:p>
        </p:txBody>
      </p:sp>
      <p:pic>
        <p:nvPicPr>
          <p:cNvPr id="1026" name="Picture 2" descr="http://qrcoder.ru/code/?https%3A%2F%2Fvk.com%2Fbez.sroka.davnosti&amp;4&amp;0">
            <a:extLst>
              <a:ext uri="{FF2B5EF4-FFF2-40B4-BE49-F238E27FC236}">
                <a16:creationId xmlns:a16="http://schemas.microsoft.com/office/drawing/2014/main" id="{E3AC8FFA-B1A1-47B1-8088-EE89327E1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759" y="2939126"/>
            <a:ext cx="1516003" cy="15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556DF8C-43E8-41DE-94DA-C57B71331399}"/>
              </a:ext>
            </a:extLst>
          </p:cNvPr>
          <p:cNvSpPr/>
          <p:nvPr/>
        </p:nvSpPr>
        <p:spPr>
          <a:xfrm>
            <a:off x="9153833" y="1828969"/>
            <a:ext cx="270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ВИДЕОРОЛИКИ БУДУТ ДОСТУПНЫ </a:t>
            </a:r>
            <a:b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</a:br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ПО ССЫЛКЕ:</a:t>
            </a:r>
          </a:p>
        </p:txBody>
      </p:sp>
    </p:spTree>
    <p:extLst>
      <p:ext uri="{BB962C8B-B14F-4D97-AF65-F5344CB8AC3E}">
        <p14:creationId xmlns:p14="http://schemas.microsoft.com/office/powerpoint/2010/main" val="224291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630" y="4389832"/>
            <a:ext cx="8855313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ООД «Бессмертный полк России»</a:t>
            </a:r>
          </a:p>
          <a:p>
            <a:pPr lvl="0"/>
            <a:endParaRPr lang="ru-RU" sz="105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Шадрина Наталья Владимировна, Руководитель Исполкома ООД «Бессмертный полк России», </a:t>
            </a:r>
            <a:b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+7 923 332 4186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246" y="406766"/>
            <a:ext cx="809331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Ролик с воспоминаниями свидетелей нацистского геноцида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онлайн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630" y="2185030"/>
            <a:ext cx="83391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Ролик с воспоминаниями свидетелей – узников концлагерей, жителей блокадного Ленинграда и т.д., о пережитых ужасах со стороны нацистов и объяснением того, почему нельзя допустить повторения тех событий. Информация будет распространена в социальных сетях и на официальном сайте ООД «Бессмертный полк России» 19 апреля 2024 г.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BDD16D-02C5-4EAB-81E3-92E0DD13B5E6}"/>
              </a:ext>
            </a:extLst>
          </p:cNvPr>
          <p:cNvSpPr/>
          <p:nvPr/>
        </p:nvSpPr>
        <p:spPr>
          <a:xfrm>
            <a:off x="9153833" y="1828969"/>
            <a:ext cx="270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ВИДЕОРОЛИК </a:t>
            </a:r>
            <a:b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</a:br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БУДЕТ ДОСТУПЕН </a:t>
            </a:r>
            <a:b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</a:br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ПО ССЫЛКЕ:</a:t>
            </a:r>
          </a:p>
        </p:txBody>
      </p:sp>
      <p:pic>
        <p:nvPicPr>
          <p:cNvPr id="3078" name="Picture 6" descr="http://qrcoder.ru/code/?https%3A%2F%2Fwww.youtube.com%2Fchannel%2FUCDlPhJsSPGT3lYEAyIE7M_A&amp;4&amp;0">
            <a:extLst>
              <a:ext uri="{FF2B5EF4-FFF2-40B4-BE49-F238E27FC236}">
                <a16:creationId xmlns:a16="http://schemas.microsoft.com/office/drawing/2014/main" id="{E43EB6CC-B1F6-4E29-8753-CF4FB744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26" y="3000638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568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282" y="5290693"/>
            <a:ext cx="8940551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  <a:endParaRPr lang="ru-RU" sz="160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Детское медийное объединение «Бумеранг»</a:t>
            </a:r>
            <a:b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</a:br>
            <a:endParaRPr lang="ru-RU" sz="105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Васильева Наталья Владимировна, директор ДМО «Бумеранг», +7 905 793-68-78.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283" y="-72282"/>
            <a:ext cx="809331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Премьерные показы альманаха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медиаработ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 «Без срока давности: непокорённые»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330081" y="1535819"/>
            <a:ext cx="909355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Киноальманах юношеских </a:t>
            </a:r>
            <a:r>
              <a:rPr lang="ru-RU" sz="1400" b="1" dirty="0" err="1">
                <a:latin typeface="Arial Narrow" pitchFamily="34" charset="0"/>
                <a:ea typeface="Calibri"/>
                <a:cs typeface="Times New Roman"/>
              </a:rPr>
              <a:t>медиаработ</a:t>
            </a: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 «Без срока давности: непокоренные», приуроченный к Дню единых действий в память о геноциде советского народа. </a:t>
            </a:r>
          </a:p>
          <a:p>
            <a:pPr indent="449580" algn="just"/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Подростки – победители Международного </a:t>
            </a:r>
            <a:r>
              <a:rPr lang="ru-RU" sz="1400" b="1" dirty="0" err="1">
                <a:latin typeface="Arial Narrow" pitchFamily="34" charset="0"/>
                <a:ea typeface="Calibri"/>
                <a:cs typeface="Times New Roman"/>
              </a:rPr>
              <a:t>медиаконкурса</a:t>
            </a: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 «Без срока давности: непокорённые», признанные </a:t>
            </a:r>
            <a:r>
              <a:rPr lang="ru-RU" sz="1400" b="1" dirty="0" err="1">
                <a:latin typeface="Arial Narrow" pitchFamily="34" charset="0"/>
                <a:ea typeface="Calibri"/>
                <a:cs typeface="Times New Roman"/>
              </a:rPr>
              <a:t>медиалидерами</a:t>
            </a: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 в создании видеоконтента о геноциде советского народа, проведут для своих сверстников показы лучших </a:t>
            </a:r>
            <a:r>
              <a:rPr lang="ru-RU" sz="1400" b="1" dirty="0" err="1">
                <a:latin typeface="Arial Narrow" pitchFamily="34" charset="0"/>
                <a:ea typeface="Calibri"/>
                <a:cs typeface="Times New Roman"/>
              </a:rPr>
              <a:t>медиаработ</a:t>
            </a: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 конкурса. Премьерные показы пройдут 18-19 апреля 2024 г. в городах и поселениях России и Республики Беларусь: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Санкт-Петербург,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Екатеринбург,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Иркутск,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Калуга,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Сыктывкар,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Учалы (Республики Башкортостан),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err="1">
                <a:latin typeface="Arial Narrow" pitchFamily="34" charset="0"/>
                <a:ea typeface="Calibri"/>
                <a:cs typeface="Times New Roman"/>
              </a:rPr>
              <a:t>Лучегорск</a:t>
            </a: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 (Приморский край),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err="1">
                <a:latin typeface="Arial Narrow" pitchFamily="34" charset="0"/>
                <a:ea typeface="Calibri"/>
                <a:cs typeface="Times New Roman"/>
              </a:rPr>
              <a:t>Анисимовка</a:t>
            </a: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 (Приморский край),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Медное (Тверская область),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Приветное (Республика Крым),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 Narrow" pitchFamily="34" charset="0"/>
                <a:ea typeface="Calibri"/>
                <a:cs typeface="Times New Roman"/>
              </a:rPr>
              <a:t>Минск.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7B47894-F2BE-48F9-A830-009055CD3219}"/>
              </a:ext>
            </a:extLst>
          </p:cNvPr>
          <p:cNvSpPr/>
          <p:nvPr/>
        </p:nvSpPr>
        <p:spPr>
          <a:xfrm>
            <a:off x="9153833" y="1287150"/>
            <a:ext cx="270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КИНОАЛЬМАНАХ ДОСТУПЕН ПО ССЫЛКЕ:</a:t>
            </a:r>
          </a:p>
        </p:txBody>
      </p:sp>
      <p:pic>
        <p:nvPicPr>
          <p:cNvPr id="2050" name="Picture 2" descr="http://qrcoder.ru/code/?https%3A%2F%2Fwww.youtube.com%2Fplaylist%3Flist%3DPLrgSUBbLMKXa9x7adAFK0QAZBILAqtNRV&amp;4&amp;0">
            <a:extLst>
              <a:ext uri="{FF2B5EF4-FFF2-40B4-BE49-F238E27FC236}">
                <a16:creationId xmlns:a16="http://schemas.microsoft.com/office/drawing/2014/main" id="{411949CF-D41F-40A3-A9F0-F8745AADF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935" y="2377660"/>
            <a:ext cx="1331052" cy="13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5C09C8-605B-4E2D-95F3-3D3B7B12BC17}"/>
              </a:ext>
            </a:extLst>
          </p:cNvPr>
          <p:cNvSpPr/>
          <p:nvPr/>
        </p:nvSpPr>
        <p:spPr>
          <a:xfrm>
            <a:off x="9153833" y="4047405"/>
            <a:ext cx="27080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МЕТОДИЧЕСКИЕ РЕКОМЕНДАЦИИ ДЛЯ  ПРОВЕДЕНИЯ ПОКАЗОВ:</a:t>
            </a:r>
          </a:p>
        </p:txBody>
      </p:sp>
      <p:pic>
        <p:nvPicPr>
          <p:cNvPr id="2052" name="Picture 4" descr="http://qrcoder.ru/code/?https%3A%2F%2Fdisk.yandex.ru%2Fd%2FG3lUrXE54d009A&amp;4&amp;0">
            <a:extLst>
              <a:ext uri="{FF2B5EF4-FFF2-40B4-BE49-F238E27FC236}">
                <a16:creationId xmlns:a16="http://schemas.microsoft.com/office/drawing/2014/main" id="{9CAA4D63-E90A-4758-9EAA-FD387550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935" y="5443126"/>
            <a:ext cx="1331052" cy="13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744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305" y="2477800"/>
            <a:ext cx="731939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Мемориальные акции</a:t>
            </a:r>
          </a:p>
        </p:txBody>
      </p:sp>
    </p:spTree>
    <p:extLst>
      <p:ext uri="{BB962C8B-B14F-4D97-AF65-F5344CB8AC3E}">
        <p14:creationId xmlns:p14="http://schemas.microsoft.com/office/powerpoint/2010/main" val="3734130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001" y="5026740"/>
            <a:ext cx="8855313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r>
              <a:rPr lang="ru-RU" sz="1600" b="1" dirty="0">
                <a:latin typeface="Arial Narrow" pitchFamily="34" charset="0"/>
              </a:rPr>
              <a:t>Министерство просвещения Российской Федерации,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МДЦ «Артек», Московский педагогический государственный университет</a:t>
            </a:r>
            <a:br>
              <a:rPr lang="ru-RU" sz="1600" b="1" dirty="0">
                <a:latin typeface="Arial Narrow" pitchFamily="34" charset="0"/>
              </a:rPr>
            </a:br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>
                <a:latin typeface="Arial Narrow" pitchFamily="34" charset="0"/>
              </a:rPr>
              <a:t>Саенко Антон Сергеевич, ведущий специалист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Управления общественных проектов МПГУ, +7 (996) 438-72-71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630" y="589754"/>
            <a:ext cx="86328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Военно-историческая экспедиция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58530" y="213877"/>
            <a:ext cx="2762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Республика Крым, Краснодарский край, Ростовская область, Луганская Народная Республика</a:t>
            </a:r>
            <a:endParaRPr lang="ru-RU" sz="36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295869" y="1276556"/>
            <a:ext cx="913369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С 16 по 19 апреля при научно-методической поддержке Московского педагогического государственного университета состоится Военно-историческая экспедиция Международного детского центра «Артек». Военно-историческая экспедиция пройдёт по маршруту:</a:t>
            </a:r>
          </a:p>
          <a:p>
            <a:pPr indent="449580" algn="just">
              <a:spcAft>
                <a:spcPts val="0"/>
              </a:spcAft>
            </a:pPr>
            <a:endParaRPr lang="ru-RU" b="1" dirty="0">
              <a:latin typeface="Arial Narrow" pitchFamily="34" charset="0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1 – Мемориал жертвам фашистской оккупации Крыма 1941—1944 годов «Концлагерь «Красный» (Симферополь) (17.04);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2 – «</a:t>
            </a:r>
            <a:r>
              <a:rPr lang="ru-RU" b="1" dirty="0" err="1">
                <a:latin typeface="Arial Narrow" pitchFamily="34" charset="0"/>
                <a:ea typeface="Calibri"/>
                <a:cs typeface="Times New Roman"/>
              </a:rPr>
              <a:t>Багеровский</a:t>
            </a: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 ров – братская могила мирных жителей – жертв фашистского террора», 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1941 г. (Керчь) (17.04);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3 – г. Краснодар (17.04);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4 – г. Ейск (18.04);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3 – Мемориальный комплекс «Памяти жертв фашизма в Змиевской балке» (</a:t>
            </a:r>
            <a:r>
              <a:rPr lang="ru-RU" b="1" dirty="0" err="1">
                <a:latin typeface="Arial Narrow" pitchFamily="34" charset="0"/>
                <a:ea typeface="Calibri"/>
                <a:cs typeface="Times New Roman"/>
              </a:rPr>
              <a:t>Ростов</a:t>
            </a: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-на-Дону) (18.04);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4 – г. Краснодон (19.04).</a:t>
            </a:r>
          </a:p>
          <a:p>
            <a:pPr indent="449580" algn="just">
              <a:spcAft>
                <a:spcPts val="0"/>
              </a:spcAft>
            </a:pPr>
            <a:endParaRPr lang="ru-RU" sz="2000" b="1" dirty="0">
              <a:latin typeface="Arial Narrow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1704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630" y="4823017"/>
            <a:ext cx="7434252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r>
              <a:rPr lang="ru-RU" sz="1600" b="1" dirty="0">
                <a:latin typeface="Arial Narrow" pitchFamily="34" charset="0"/>
              </a:rPr>
              <a:t>РДДМ «Движение первых»</a:t>
            </a:r>
          </a:p>
          <a:p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>
                <a:latin typeface="Arial Narrow" pitchFamily="34" charset="0"/>
              </a:rPr>
              <a:t>Казаков Даниил Алексеевич специалист отдела проектов в сфере патриотического воспитания Департамента проектов патриотической направленности РДДМ «Движение первых», тел.: 8 (495) 668-88-99 (доб. 3224), dakazakov@pervye.ru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630" y="0"/>
            <a:ext cx="817997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Выставление почётных караулов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у памятных мест и церемонии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возложения цветов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630" y="1550484"/>
            <a:ext cx="96359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19 апреля 2024 года в рамках Дня единых действий участники Всероссийского проекта «Хранители истории» РДДМ «Движение первых» выставят почётные караулы на памятных местах, а также возложат цветы к местам памяти, тем самым внесут свой вклад в сохранение исторической правды о преступлениях нацистов и их пособников в отношении мирных советских граждан в годы Великой Отечественной войны на оккупированной территории. </a:t>
            </a: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Приветствуется приглашение Героев Советского Союза, Героев Российской Федерации, полных кавалеров ордена Славы и кавалеров ордена Святого Георгия, почётных граждан, ветеранов, представителей власти, участников СВО, представителей патриотических организаций муниципалитета и региона.</a:t>
            </a:r>
          </a:p>
        </p:txBody>
      </p:sp>
    </p:spTree>
    <p:extLst>
      <p:ext uri="{BB962C8B-B14F-4D97-AF65-F5344CB8AC3E}">
        <p14:creationId xmlns:p14="http://schemas.microsoft.com/office/powerpoint/2010/main" val="222520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" y="0"/>
            <a:ext cx="12191689" cy="685817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54C4882-8466-4B71-85FF-B171321937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9" y="4257121"/>
            <a:ext cx="3622090" cy="2068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745" y="266650"/>
            <a:ext cx="6921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ОРГАНИЗАТОРЫ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2C9252-FE18-478C-A52A-6325FFD1BDDA}"/>
              </a:ext>
            </a:extLst>
          </p:cNvPr>
          <p:cNvSpPr txBox="1"/>
          <p:nvPr/>
        </p:nvSpPr>
        <p:spPr>
          <a:xfrm>
            <a:off x="282619" y="862292"/>
            <a:ext cx="647017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b="1" dirty="0">
                <a:latin typeface="Arial Narrow" pitchFamily="34" charset="0"/>
              </a:rPr>
              <a:t>НАЦИОНАЛЬНЫЙ ЦЕНТР ИСТОРИЧЕСКОЙ ПАМЯТИ ПРИ ПРЕЗИДЕНТЕ РФ</a:t>
            </a:r>
          </a:p>
          <a:p>
            <a:r>
              <a:rPr lang="ru-RU" sz="1900" b="1" dirty="0">
                <a:latin typeface="Arial Narrow" pitchFamily="34" charset="0"/>
              </a:rPr>
              <a:t>МИНИСТЕРСТВО НАУКИ И ВЫСШЕГО ОБРАЗОВАНИЯ РФ</a:t>
            </a:r>
          </a:p>
          <a:p>
            <a:r>
              <a:rPr lang="ru-RU" sz="1900" b="1" dirty="0">
                <a:latin typeface="Arial Narrow" pitchFamily="34" charset="0"/>
              </a:rPr>
              <a:t>МИНИСТЕРСТВО ПРОСВЕЩЕНИЯ РФ</a:t>
            </a:r>
          </a:p>
          <a:p>
            <a:r>
              <a:rPr lang="ru-RU" sz="1900" b="1" dirty="0">
                <a:latin typeface="Arial Narrow" pitchFamily="34" charset="0"/>
              </a:rPr>
              <a:t>ФЕДЕРАЛЬНОЕ АГЕНТСТВО ПО ДЕЛАМ МОЛОДЁЖИ</a:t>
            </a:r>
          </a:p>
          <a:p>
            <a:r>
              <a:rPr lang="ru-RU" sz="1900" b="1" dirty="0">
                <a:latin typeface="Arial Narrow" pitchFamily="34" charset="0"/>
              </a:rPr>
              <a:t>ОБЩЕСТВЕННАЯ ПАЛАТА РФ</a:t>
            </a:r>
          </a:p>
          <a:p>
            <a:r>
              <a:rPr lang="ru-RU" sz="1900" b="1" dirty="0">
                <a:latin typeface="Arial Narrow" pitchFamily="34" charset="0"/>
              </a:rPr>
              <a:t>МОСКОВСКИЙ ПЕДАГОГИЧЕСКИЙ ГОСУДАРСТВЕННЫЙ УНИВЕРСИТЕТ</a:t>
            </a:r>
          </a:p>
          <a:p>
            <a:pPr lvl="0"/>
            <a:r>
              <a:rPr lang="ru-RU" sz="1900" b="1" dirty="0">
                <a:solidFill>
                  <a:prstClr val="black"/>
                </a:solidFill>
                <a:latin typeface="Arial Narrow" pitchFamily="34" charset="0"/>
              </a:rPr>
              <a:t>ООД «ПОИСКОВОЕ ДВИЖЕНИЕ РОССИИ» </a:t>
            </a:r>
          </a:p>
          <a:p>
            <a:r>
              <a:rPr lang="ru-RU" sz="1900" b="1" dirty="0">
                <a:latin typeface="Arial Narrow" pitchFamily="34" charset="0"/>
              </a:rPr>
              <a:t>АНО «АГЕНТСТВО СОЦИАЛЬНЫХ ТЕХНОЛОГИЙ И КОММУНИКАЦИЙ»</a:t>
            </a:r>
          </a:p>
          <a:p>
            <a:r>
              <a:rPr lang="ru-RU" sz="1900" b="1" dirty="0">
                <a:latin typeface="Arial Narrow" pitchFamily="34" charset="0"/>
              </a:rPr>
              <a:t>ООО «РОССИЙСКОЕ ОБЩЕСТВО ИСТОРИКОВ-АРХИВИСТОВ»</a:t>
            </a:r>
          </a:p>
          <a:p>
            <a:pPr lvl="0"/>
            <a:r>
              <a:rPr lang="ru-RU" sz="1900" b="1" dirty="0">
                <a:solidFill>
                  <a:prstClr val="black"/>
                </a:solidFill>
                <a:latin typeface="Arial Narrow" pitchFamily="34" charset="0"/>
              </a:rPr>
              <a:t>ФГБУ «РОСПАТРИОТЦЕНТР»</a:t>
            </a:r>
            <a:endParaRPr lang="ru-RU" sz="1900" b="1" dirty="0">
              <a:latin typeface="Arial Narrow" pitchFamily="34" charset="0"/>
            </a:endParaRPr>
          </a:p>
          <a:p>
            <a:r>
              <a:rPr lang="ru-RU" sz="1900" b="1" dirty="0">
                <a:latin typeface="Arial Narrow" pitchFamily="34" charset="0"/>
              </a:rPr>
              <a:t>РДДМ «ДВИЖЕНИЕ ПЕРВЫХ»</a:t>
            </a:r>
          </a:p>
          <a:p>
            <a:r>
              <a:rPr lang="ru-RU" sz="1900" b="1" dirty="0">
                <a:latin typeface="Arial Narrow" pitchFamily="34" charset="0"/>
              </a:rPr>
              <a:t>ВВПОД «ЮНАРМИЯ»</a:t>
            </a:r>
          </a:p>
          <a:p>
            <a:r>
              <a:rPr lang="ru-RU" sz="1900" b="1" dirty="0">
                <a:latin typeface="Arial Narrow" pitchFamily="34" charset="0"/>
              </a:rPr>
              <a:t>ВОД «ВОЛОНТЁРЫ ПОБЕДЫ» </a:t>
            </a:r>
          </a:p>
          <a:p>
            <a:r>
              <a:rPr lang="ru-RU" sz="1900" b="1" dirty="0">
                <a:latin typeface="Arial Narrow" pitchFamily="34" charset="0"/>
              </a:rPr>
              <a:t>ООД «ПОИСКОВОЕ ДВИЖЕНИЕ РОССИИ»</a:t>
            </a:r>
          </a:p>
          <a:p>
            <a:r>
              <a:rPr lang="ru-RU" sz="1900" b="1" dirty="0">
                <a:latin typeface="Arial Narrow" pitchFamily="34" charset="0"/>
              </a:rPr>
              <a:t>ООД «БЕССМЕРТНЫЙ ПОЛК РОССИИ»</a:t>
            </a:r>
          </a:p>
          <a:p>
            <a:r>
              <a:rPr lang="ru-RU" sz="1900" b="1" dirty="0">
                <a:latin typeface="Arial Narrow" pitchFamily="34" charset="0"/>
              </a:rPr>
              <a:t>МДЦ «АРТЕК»</a:t>
            </a:r>
          </a:p>
          <a:p>
            <a:r>
              <a:rPr lang="ru-RU" sz="1900" b="1" dirty="0">
                <a:solidFill>
                  <a:prstClr val="black"/>
                </a:solidFill>
                <a:latin typeface="Arial Narrow" pitchFamily="34" charset="0"/>
              </a:rPr>
              <a:t>ДМО «БУМЕРАНГ»</a:t>
            </a:r>
            <a:endParaRPr lang="ru-RU" sz="1900" b="1" dirty="0">
              <a:latin typeface="Arial Narrow" pitchFamily="34" charset="0"/>
            </a:endParaRPr>
          </a:p>
          <a:p>
            <a:endParaRPr lang="ru-RU" sz="2000" b="1" dirty="0">
              <a:latin typeface="Arial Narrow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B7E5BC-472B-4AF1-A955-825E60747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37" y="1419967"/>
            <a:ext cx="4219595" cy="1653199"/>
          </a:xfrm>
          <a:prstGeom prst="rect">
            <a:avLst/>
          </a:prstGeom>
        </p:spPr>
      </p:pic>
      <p:pic>
        <p:nvPicPr>
          <p:cNvPr id="16" name="Picture 2" descr="Агентство социальных технологий и коммуникаций» (АСТИК) проводит конкурс  «PеRвый» для студентов УлГПУ им. И.Н. Ульянова | Улпресса - все новости  Ульяновска">
            <a:extLst>
              <a:ext uri="{FF2B5EF4-FFF2-40B4-BE49-F238E27FC236}">
                <a16:creationId xmlns:a16="http://schemas.microsoft.com/office/drawing/2014/main" id="{053C82FD-4EDD-45A7-BA9F-62CEE734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89474" l="2305" r="94389">
                        <a14:foregroundMark x1="2305" y1="69298" x2="10321" y2="35673"/>
                        <a14:foregroundMark x1="25551" y1="29532" x2="20741" y2="45029"/>
                        <a14:foregroundMark x1="43888" y1="35088" x2="42585" y2="45906"/>
                        <a14:foregroundMark x1="53006" y1="52924" x2="53808" y2="63158"/>
                        <a14:foregroundMark x1="76553" y1="35673" x2="75752" y2="50585"/>
                        <a14:foregroundMark x1="94389" y1="35673" x2="92285" y2="59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695" y="2060984"/>
            <a:ext cx="1796118" cy="61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11DBDF-B135-49EA-9601-F3AC81175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3643" y="78800"/>
            <a:ext cx="1572461" cy="16550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DC0C55-1D0F-4C5A-A0BC-3ECE9C4363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5670" y="68148"/>
            <a:ext cx="1521642" cy="1665681"/>
          </a:xfrm>
          <a:prstGeom prst="rect">
            <a:avLst/>
          </a:prstGeom>
        </p:spPr>
      </p:pic>
      <p:pic>
        <p:nvPicPr>
          <p:cNvPr id="3078" name="Picture 6" descr="МПГУ. Портал проведения вступительных испытаний">
            <a:extLst>
              <a:ext uri="{FF2B5EF4-FFF2-40B4-BE49-F238E27FC236}">
                <a16:creationId xmlns:a16="http://schemas.microsoft.com/office/drawing/2014/main" id="{4D197106-9F93-4105-8F20-8CC57E79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26" y="3326419"/>
            <a:ext cx="1389807" cy="13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05BBF41-7AC4-480F-8B16-0CA8510756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408" y="5665906"/>
            <a:ext cx="1248672" cy="1194822"/>
          </a:xfrm>
          <a:prstGeom prst="rect">
            <a:avLst/>
          </a:prstGeom>
        </p:spPr>
      </p:pic>
      <p:pic>
        <p:nvPicPr>
          <p:cNvPr id="3080" name="Picture 8" descr="Артек — Википедия">
            <a:extLst>
              <a:ext uri="{FF2B5EF4-FFF2-40B4-BE49-F238E27FC236}">
                <a16:creationId xmlns:a16="http://schemas.microsoft.com/office/drawing/2014/main" id="{D674ED95-AA29-4AD4-BAD6-A1D3D48F7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408" y="5828038"/>
            <a:ext cx="1194821" cy="8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909A309-91D2-4E4B-AFF2-40950F79B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410" y="5558343"/>
            <a:ext cx="1481502" cy="14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81CC5DF-A6BC-4C9E-B311-DC8A6297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31" y="3180497"/>
            <a:ext cx="1258825" cy="161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FD4DF2-451C-4476-B59A-490BA9AF1ED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858" y="4867422"/>
            <a:ext cx="1093882" cy="10922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6A5B91-07ED-4DAE-86DA-51744E69AA3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531" y="1524622"/>
            <a:ext cx="4244850" cy="30033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0134CC-B705-4D4A-BA51-A3EF2487E3D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55" y="3203719"/>
            <a:ext cx="1752923" cy="1752923"/>
          </a:xfrm>
          <a:prstGeom prst="rect">
            <a:avLst/>
          </a:prstGeom>
        </p:spPr>
      </p:pic>
      <p:pic>
        <p:nvPicPr>
          <p:cNvPr id="1026" name="Picture 2" descr="Юнармия — Википедия">
            <a:extLst>
              <a:ext uri="{FF2B5EF4-FFF2-40B4-BE49-F238E27FC236}">
                <a16:creationId xmlns:a16="http://schemas.microsoft.com/office/drawing/2014/main" id="{3523B7A1-84C9-420E-9E19-3E503AC9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405" y="4898880"/>
            <a:ext cx="1093882" cy="115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Движение первых — Википедия">
            <a:extLst>
              <a:ext uri="{FF2B5EF4-FFF2-40B4-BE49-F238E27FC236}">
                <a16:creationId xmlns:a16="http://schemas.microsoft.com/office/drawing/2014/main" id="{DA7A0E50-C7E9-4758-B88E-9F657F4C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143" y="4874700"/>
            <a:ext cx="695270" cy="13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76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630" y="4389832"/>
            <a:ext cx="8855313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r>
              <a:rPr lang="ru-RU" sz="1600" b="1" dirty="0">
                <a:latin typeface="Arial Narrow" pitchFamily="34" charset="0"/>
              </a:rPr>
              <a:t>ООД «Бессмертный полк России»</a:t>
            </a:r>
          </a:p>
          <a:p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>
                <a:latin typeface="Arial Narrow" pitchFamily="34" charset="0"/>
              </a:rPr>
              <a:t>Шадрина Наталья Владимировна, Руководитель Исполкома ООД «Бессмертный полк России»,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+7 923 332 4186; </a:t>
            </a:r>
            <a:r>
              <a:rPr lang="en-US" sz="1600" b="1" dirty="0">
                <a:latin typeface="Arial Narrow" pitchFamily="34" charset="0"/>
                <a:hlinkClick r:id="rId4"/>
              </a:rPr>
              <a:t>https://polkrf.ru/</a:t>
            </a:r>
            <a:r>
              <a:rPr lang="ru-RU" sz="1600" b="1" dirty="0">
                <a:latin typeface="Arial Narrow" pitchFamily="34" charset="0"/>
              </a:rPr>
              <a:t> </a:t>
            </a:r>
          </a:p>
          <a:p>
            <a:endParaRPr lang="ru-RU" sz="1600" b="1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246" y="406766"/>
            <a:ext cx="809331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Открытие тематического раздела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на сайте Бессмертного полка России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онлайн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631" y="2185030"/>
            <a:ext cx="8855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Новый раздел на сайте, посвященный геноциду советского народа нацистами и их пособниками в годы Великой Отечественной войны. В разделе будут публиковаться истории свидетелей и информационные справки. Информация будет распространена в социальных сетях и на официальном сайте ООД «Бессмертный полк России».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140DC54-FDDC-4BEB-A122-30FA1407D993}"/>
              </a:ext>
            </a:extLst>
          </p:cNvPr>
          <p:cNvSpPr/>
          <p:nvPr/>
        </p:nvSpPr>
        <p:spPr>
          <a:xfrm>
            <a:off x="9153833" y="1828969"/>
            <a:ext cx="270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РАЗДЕЛ </a:t>
            </a:r>
            <a:b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</a:br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БУДЕТ ДОСТУПЕН </a:t>
            </a:r>
            <a:b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</a:br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ПО ССЫЛКЕ:</a:t>
            </a:r>
          </a:p>
        </p:txBody>
      </p:sp>
      <p:pic>
        <p:nvPicPr>
          <p:cNvPr id="14" name="Picture 2" descr="http://qrcoder.ru/code/?https%3A%2F%2Fpolkrf.ru%2F&amp;4&amp;0">
            <a:extLst>
              <a:ext uri="{FF2B5EF4-FFF2-40B4-BE49-F238E27FC236}">
                <a16:creationId xmlns:a16="http://schemas.microsoft.com/office/drawing/2014/main" id="{A61C1B6B-21AA-4613-96EC-3F11667E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58" y="2923396"/>
            <a:ext cx="1466436" cy="14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994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63" y="593847"/>
            <a:ext cx="330839" cy="330839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89EB40-BFA3-4DC7-9B24-C4083BC02084}"/>
              </a:ext>
            </a:extLst>
          </p:cNvPr>
          <p:cNvSpPr txBox="1"/>
          <p:nvPr/>
        </p:nvSpPr>
        <p:spPr>
          <a:xfrm>
            <a:off x="9429253" y="415877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484E84-2C4D-4236-A4F1-9491C4EE5193}"/>
              </a:ext>
            </a:extLst>
          </p:cNvPr>
          <p:cNvSpPr/>
          <p:nvPr/>
        </p:nvSpPr>
        <p:spPr>
          <a:xfrm>
            <a:off x="512246" y="4720571"/>
            <a:ext cx="8855313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r>
              <a:rPr lang="ru-RU" sz="1600" b="1" dirty="0">
                <a:latin typeface="Arial Narrow" pitchFamily="34" charset="0"/>
              </a:rPr>
              <a:t>ВОД «Волонтёры Победы»</a:t>
            </a:r>
            <a:br>
              <a:rPr lang="ru-RU" sz="1600" b="1" dirty="0">
                <a:latin typeface="Arial Narrow" pitchFamily="34" charset="0"/>
              </a:rPr>
            </a:br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 err="1">
                <a:latin typeface="Arial Narrow" pitchFamily="34" charset="0"/>
              </a:rPr>
              <a:t>Иванюта</a:t>
            </a:r>
            <a:r>
              <a:rPr lang="ru-RU" sz="1600" b="1" dirty="0">
                <a:latin typeface="Arial Narrow" pitchFamily="34" charset="0"/>
              </a:rPr>
              <a:t> Павел Павлович, руководитель проектов Дирекции федеральных программ ВОД «Волонтёры Победы», +79787828247;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Юрьева Ксения Аркадьевна, руководитель дирекции по работе с ветеранами ВОД «Волонтёры Победы», +79195936215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D99F30-E509-465A-A3BD-45FA3CA3F8B9}"/>
              </a:ext>
            </a:extLst>
          </p:cNvPr>
          <p:cNvSpPr txBox="1"/>
          <p:nvPr/>
        </p:nvSpPr>
        <p:spPr>
          <a:xfrm>
            <a:off x="512246" y="92711"/>
            <a:ext cx="8093312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Возложение цветов на мемориалах и памятников, посвящённых жертвам преступлений нацистов против мирных советских граждан и военнопленных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690D0C-195C-4D10-A0C0-9038D7FAE5E0}"/>
              </a:ext>
            </a:extLst>
          </p:cNvPr>
          <p:cNvSpPr/>
          <p:nvPr/>
        </p:nvSpPr>
        <p:spPr>
          <a:xfrm>
            <a:off x="512246" y="2443888"/>
            <a:ext cx="91032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Площадка проведения – мемориалы и памятники, посвященные жертвам преступлений нацистов против мирных советских граждан и военнопленных. Волонтёры Победы совместно с органами местного самоуправления, общественными и молодежными организациями проведут возложения цветов в память о жертвах преступлений нацистов в годы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457855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63" y="593847"/>
            <a:ext cx="330839" cy="330839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89EB40-BFA3-4DC7-9B24-C4083BC02084}"/>
              </a:ext>
            </a:extLst>
          </p:cNvPr>
          <p:cNvSpPr txBox="1"/>
          <p:nvPr/>
        </p:nvSpPr>
        <p:spPr>
          <a:xfrm>
            <a:off x="9429253" y="415877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484E84-2C4D-4236-A4F1-9491C4EE5193}"/>
              </a:ext>
            </a:extLst>
          </p:cNvPr>
          <p:cNvSpPr/>
          <p:nvPr/>
        </p:nvSpPr>
        <p:spPr>
          <a:xfrm>
            <a:off x="512246" y="4720571"/>
            <a:ext cx="8855313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r>
              <a:rPr lang="ru-RU" sz="1600" b="1" dirty="0">
                <a:latin typeface="Arial Narrow" pitchFamily="34" charset="0"/>
              </a:rPr>
              <a:t>ВОД «Волонтёры Победы»</a:t>
            </a:r>
            <a:br>
              <a:rPr lang="ru-RU" sz="1600" b="1" dirty="0">
                <a:latin typeface="Arial Narrow" pitchFamily="34" charset="0"/>
              </a:rPr>
            </a:br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 err="1">
                <a:latin typeface="Arial Narrow" pitchFamily="34" charset="0"/>
              </a:rPr>
              <a:t>Иванюта</a:t>
            </a:r>
            <a:r>
              <a:rPr lang="ru-RU" sz="1600" b="1" dirty="0">
                <a:latin typeface="Arial Narrow" pitchFamily="34" charset="0"/>
              </a:rPr>
              <a:t> Павел Павлович, руководитель проектов Дирекции федеральных программ ВОД «Волонтёры Победы», +79787828247;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Юрьева Ксения Аркадьевна, руководитель дирекции по работе с ветеранами ВОД «Волонтёры Победы», +79195936215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D99F30-E509-465A-A3BD-45FA3CA3F8B9}"/>
              </a:ext>
            </a:extLst>
          </p:cNvPr>
          <p:cNvSpPr txBox="1"/>
          <p:nvPr/>
        </p:nvSpPr>
        <p:spPr>
          <a:xfrm>
            <a:off x="512246" y="462044"/>
            <a:ext cx="809331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Всероссийское памятное мероприятие «Никто не забыт, ничто не забыто».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690D0C-195C-4D10-A0C0-9038D7FAE5E0}"/>
              </a:ext>
            </a:extLst>
          </p:cNvPr>
          <p:cNvSpPr/>
          <p:nvPr/>
        </p:nvSpPr>
        <p:spPr>
          <a:xfrm>
            <a:off x="388275" y="1594499"/>
            <a:ext cx="96346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11-19 апреля состоятся встречи с обучающимися и молодёжью региона, рассказ о геноциде советского народа нацистами и их пособниками в годы Великой Отечественной войны 1941 – 1945 гг. Повествование пойдёт о важности и необходимости расследования и признания преступлений нацистов в годы Великой Отечественной войны, которые возникли еще до падения Берлина в 1945 году. Каждая трагедия, проявления жестокости, массовые убийства, пытки фиксировались и собирались в многотомные дела. Их время должно было настать, и оно наступило. По итогу общения участники узнают как о самих преступлениях нацистов и их пособников, так и о справедливом возмездии, которое постигло их даже спустя десятилетия.</a:t>
            </a:r>
          </a:p>
        </p:txBody>
      </p:sp>
    </p:spTree>
    <p:extLst>
      <p:ext uri="{BB962C8B-B14F-4D97-AF65-F5344CB8AC3E}">
        <p14:creationId xmlns:p14="http://schemas.microsoft.com/office/powerpoint/2010/main" val="1385337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305" y="2477800"/>
            <a:ext cx="731939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Выставочные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3599231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6283" y="85749"/>
            <a:ext cx="809331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Организация выставок </a:t>
            </a:r>
            <a:b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«Без срока давности»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76283" y="1547258"/>
            <a:ext cx="92719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 Организация и проведение на территории  субъектов Российской Федерации выставок, посвященных трагедии мирного населения в период Великой Отечественной войны. Рекомендуется пригласить историков, молодежных лидеров, представителей органов власти в целях проведения диалога с молодежью после ознакомления с выставкой. Места проведения выставки определяют субъекты Российской Федерации, выставку предоставляет программа «</a:t>
            </a:r>
            <a:r>
              <a:rPr lang="ru-RU" sz="2000" b="1" dirty="0" err="1">
                <a:latin typeface="Arial Narrow" pitchFamily="34" charset="0"/>
                <a:ea typeface="Calibri"/>
                <a:cs typeface="Times New Roman"/>
              </a:rPr>
              <a:t>Роспатриот</a:t>
            </a: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» Федерального агентства по делам молодежи. Экспонировать выставки предполагается с 19 апреля до 1 октября 2024 г.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BC15EC-419B-4B2C-8B9F-ABAC1A369FC4}"/>
              </a:ext>
            </a:extLst>
          </p:cNvPr>
          <p:cNvSpPr/>
          <p:nvPr/>
        </p:nvSpPr>
        <p:spPr>
          <a:xfrm>
            <a:off x="484316" y="4906922"/>
            <a:ext cx="8855313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Программа «</a:t>
            </a:r>
            <a:r>
              <a:rPr lang="ru-RU" sz="1600" b="1" dirty="0" err="1">
                <a:solidFill>
                  <a:prstClr val="black"/>
                </a:solidFill>
                <a:latin typeface="Arial Narrow" pitchFamily="34" charset="0"/>
              </a:rPr>
              <a:t>Роспатриот</a:t>
            </a: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» Федерального агентства по делам молодежи</a:t>
            </a:r>
            <a:b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</a:br>
            <a:endParaRPr lang="ru-RU" sz="105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Колбасин Дмитрий Алексеевич, ведущий специалист отдела взаимодействия с организациями и объединениями ФГБУ «Роспатриотцентр», 84999678670 (доп.7053)</a:t>
            </a:r>
          </a:p>
        </p:txBody>
      </p:sp>
    </p:spTree>
    <p:extLst>
      <p:ext uri="{BB962C8B-B14F-4D97-AF65-F5344CB8AC3E}">
        <p14:creationId xmlns:p14="http://schemas.microsoft.com/office/powerpoint/2010/main" val="4292850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305" y="2062302"/>
            <a:ext cx="731939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Спектакли и театральные постановки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2412317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" y="5563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9321" y="4872119"/>
            <a:ext cx="8855313" cy="191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3F5620"/>
              </a:solidFill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r>
              <a:rPr lang="ru-RU" sz="1600" b="1" dirty="0">
                <a:latin typeface="Arial Narrow" pitchFamily="34" charset="0"/>
              </a:rPr>
              <a:t>МБУК ЕГПЕР «Ейский городской центр народной культуры»</a:t>
            </a:r>
          </a:p>
          <a:p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>
                <a:latin typeface="Arial Narrow" pitchFamily="34" charset="0"/>
              </a:rPr>
              <a:t>Ермакова Елена Николаевна, режиссёр театра драмы и комедии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МБУК ЕГПЕР «Ейский городской центр народной культуры», +7 918 177-25-86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C0AA0A-A453-4B09-8424-55D892B2E213}"/>
              </a:ext>
            </a:extLst>
          </p:cNvPr>
          <p:cNvSpPr txBox="1"/>
          <p:nvPr/>
        </p:nvSpPr>
        <p:spPr>
          <a:xfrm>
            <a:off x="389321" y="625734"/>
            <a:ext cx="86328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Спектакль «От имени погибших»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EB96FA0-DAC1-42DB-B9FB-6361D66C6EE5}"/>
              </a:ext>
            </a:extLst>
          </p:cNvPr>
          <p:cNvSpPr/>
          <p:nvPr/>
        </p:nvSpPr>
        <p:spPr>
          <a:xfrm>
            <a:off x="389321" y="1839225"/>
            <a:ext cx="95625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18 апреля 2024 г. в 13:00 в Ейском городском центре народной культуры состоится показ спектакля «От имени погибших» по одноименной повести Леонида Васильевича </a:t>
            </a:r>
            <a:r>
              <a:rPr lang="ru-RU" sz="2000" b="1" dirty="0" err="1">
                <a:latin typeface="Arial Narrow" pitchFamily="34" charset="0"/>
                <a:ea typeface="Calibri"/>
                <a:cs typeface="Times New Roman"/>
              </a:rPr>
              <a:t>Дворникова</a:t>
            </a: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.</a:t>
            </a: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Спектакль посвящён трагедии периода нацистской оккупации г. Ейска – гибели 214 детей-инвалидов Ейского детского дома, погибших от рук фашистских оккупантов 9-10 октября 1942 года. Эта трагедия стала широко известна не только в нашей стране, но и далеко за ее пределами прежде всего благодаря документальной повести Леонида </a:t>
            </a:r>
            <a:r>
              <a:rPr lang="ru-RU" sz="2000" b="1" dirty="0" err="1">
                <a:latin typeface="Arial Narrow" pitchFamily="34" charset="0"/>
                <a:ea typeface="Calibri"/>
                <a:cs typeface="Times New Roman"/>
              </a:rPr>
              <a:t>Дворникова</a:t>
            </a: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 «От имени погибших», впервые изданной Ейским музеем в 2016 году. Автор книги – один из воспитанников Ейского детдома, чудом избежавший гибели в душегубке.</a:t>
            </a:r>
            <a:endParaRPr lang="ru-RU" sz="2400" b="1" dirty="0">
              <a:latin typeface="Arial Narrow" pitchFamily="34" charset="0"/>
              <a:ea typeface="Calibri"/>
              <a:cs typeface="Times New Roman"/>
            </a:endParaRPr>
          </a:p>
        </p:txBody>
      </p:sp>
      <p:pic>
        <p:nvPicPr>
          <p:cNvPr id="25" name="Объект 7">
            <a:extLst>
              <a:ext uri="{FF2B5EF4-FFF2-40B4-BE49-F238E27FC236}">
                <a16:creationId xmlns:a16="http://schemas.microsoft.com/office/drawing/2014/main" id="{F25AF075-838D-4B93-A270-D34AE7A36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40" y="752703"/>
            <a:ext cx="330839" cy="3308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9D599AA-A639-4416-8B43-3880B569A6C9}"/>
              </a:ext>
            </a:extLst>
          </p:cNvPr>
          <p:cNvSpPr txBox="1"/>
          <p:nvPr/>
        </p:nvSpPr>
        <p:spPr>
          <a:xfrm>
            <a:off x="9510417" y="298712"/>
            <a:ext cx="2762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Краснодарский край</a:t>
            </a:r>
            <a:endParaRPr lang="ru-RU" sz="44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61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305" y="2062302"/>
            <a:ext cx="731939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Молодёжные викторины и 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347428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316" y="4906922"/>
            <a:ext cx="8855313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r>
              <a:rPr lang="ru-RU" sz="1600" b="1" dirty="0">
                <a:latin typeface="Arial Narrow" pitchFamily="34" charset="0"/>
              </a:rPr>
              <a:t>АНО «Агентство социальных технологий и коммуникаций»</a:t>
            </a:r>
          </a:p>
          <a:p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>
                <a:latin typeface="Arial Narrow" pitchFamily="34" charset="0"/>
              </a:rPr>
              <a:t>Головин Борис Николаевич, зам. директора АНО АСТИК,  +7 (985) 307-82-60; </a:t>
            </a:r>
          </a:p>
          <a:p>
            <a:r>
              <a:rPr lang="ru-RU" sz="1600" b="1" dirty="0">
                <a:latin typeface="Arial Narrow" pitchFamily="34" charset="0"/>
              </a:rPr>
              <a:t>Калинина Анастасия Германовна, менеджер АНО АСТИК, +7-977-117-80-97, </a:t>
            </a:r>
            <a:r>
              <a:rPr lang="ru-RU" sz="1600" b="1" dirty="0">
                <a:latin typeface="Arial Narrow" pitchFamily="34" charset="0"/>
                <a:hlinkClick r:id="rId3"/>
              </a:rPr>
              <a:t>anoastik@mail.ru</a:t>
            </a:r>
            <a:r>
              <a:rPr lang="ru-RU" sz="1600" b="1" dirty="0">
                <a:latin typeface="Arial Narrow" pitchFamily="34" charset="0"/>
              </a:rPr>
              <a:t>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517248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4CD844-A80B-4F39-9B2E-CAD331FCCC4A}"/>
              </a:ext>
            </a:extLst>
          </p:cNvPr>
          <p:cNvSpPr txBox="1"/>
          <p:nvPr/>
        </p:nvSpPr>
        <p:spPr>
          <a:xfrm>
            <a:off x="565731" y="416353"/>
            <a:ext cx="809331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«Без срока давности: непокорённые»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C38BBEE-863F-42FC-A117-FC15A1174527}"/>
              </a:ext>
            </a:extLst>
          </p:cNvPr>
          <p:cNvSpPr/>
          <p:nvPr/>
        </p:nvSpPr>
        <p:spPr>
          <a:xfrm>
            <a:off x="546901" y="1645345"/>
            <a:ext cx="85705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Всероссийский конкурс авторских мероприятий по сохранению исторической памяти о жертвах геноцида мирного населения СССР со стороны нацистов и их пособников. Авторы 50 лучших работ по итогам награждаются дипломами победителей. Авторы 10 лучших работ получают дипломы особого образца и памятные призы, а также будут приглашены на церемонию награждения в г. Москву.</a:t>
            </a:r>
          </a:p>
        </p:txBody>
      </p:sp>
    </p:spTree>
    <p:extLst>
      <p:ext uri="{BB962C8B-B14F-4D97-AF65-F5344CB8AC3E}">
        <p14:creationId xmlns:p14="http://schemas.microsoft.com/office/powerpoint/2010/main" val="523144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316" y="4906922"/>
            <a:ext cx="885531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Программа «</a:t>
            </a:r>
            <a:r>
              <a:rPr lang="ru-RU" sz="1600" b="1" dirty="0" err="1">
                <a:solidFill>
                  <a:prstClr val="black"/>
                </a:solidFill>
                <a:latin typeface="Arial Narrow" pitchFamily="34" charset="0"/>
              </a:rPr>
              <a:t>Роспатриот</a:t>
            </a: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» Федерального агентства по делам молодежи 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Колбасин Дмитрий Алексеевич, ведущий специалист отдела взаимодействия с организациями и объединениями ФГБУ «Роспатриотцентр», 84999678670 (доп.7053)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18802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4CD844-A80B-4F39-9B2E-CAD331FCCC4A}"/>
              </a:ext>
            </a:extLst>
          </p:cNvPr>
          <p:cNvSpPr txBox="1"/>
          <p:nvPr/>
        </p:nvSpPr>
        <p:spPr>
          <a:xfrm>
            <a:off x="565731" y="170132"/>
            <a:ext cx="809331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Интеллектуальная игра </a:t>
            </a:r>
          </a:p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«Экономический геноцид»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C38BBEE-863F-42FC-A117-FC15A1174527}"/>
              </a:ext>
            </a:extLst>
          </p:cNvPr>
          <p:cNvSpPr/>
          <p:nvPr/>
        </p:nvSpPr>
        <p:spPr>
          <a:xfrm>
            <a:off x="546901" y="1645345"/>
            <a:ext cx="9929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Организация и проведение на территории образовательных организаций, домов молодежи, волонтерских и патриотических центров, других молодежных локациях экономической игры, направленной на подсчет и измерение убытка, нанесенного стране в годы геноцида, проведение презентации ущерба, который могут нанести такие события экономике в современное время. Информационное освещение мероприятия сопровождается </a:t>
            </a:r>
            <a:r>
              <a:rPr lang="ru-RU" b="1" dirty="0" err="1">
                <a:latin typeface="Arial Narrow" pitchFamily="34" charset="0"/>
                <a:ea typeface="Calibri"/>
                <a:cs typeface="Times New Roman"/>
              </a:rPr>
              <a:t>хэштегами</a:t>
            </a: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 #</a:t>
            </a:r>
            <a:r>
              <a:rPr lang="ru-RU" b="1" dirty="0" err="1">
                <a:latin typeface="Arial Narrow" pitchFamily="34" charset="0"/>
                <a:ea typeface="Calibri"/>
                <a:cs typeface="Times New Roman"/>
              </a:rPr>
              <a:t>безсрокадавности</a:t>
            </a: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 #</a:t>
            </a:r>
            <a:r>
              <a:rPr lang="ru-RU" b="1" dirty="0" err="1">
                <a:latin typeface="Arial Narrow" pitchFamily="34" charset="0"/>
                <a:ea typeface="Calibri"/>
                <a:cs typeface="Times New Roman"/>
              </a:rPr>
              <a:t>деньединыхдействий</a:t>
            </a: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 #</a:t>
            </a:r>
            <a:r>
              <a:rPr lang="ru-RU" b="1" dirty="0" err="1">
                <a:latin typeface="Arial Narrow" pitchFamily="34" charset="0"/>
                <a:ea typeface="Calibri"/>
                <a:cs typeface="Times New Roman"/>
              </a:rPr>
              <a:t>экономическаяигра</a:t>
            </a: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. Игру предполагается проводить с 19 до 30 апреля 2024 г.</a:t>
            </a: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latin typeface="Arial Narrow" pitchFamily="34" charset="0"/>
                <a:ea typeface="Calibri"/>
                <a:cs typeface="Times New Roman"/>
              </a:rPr>
              <a:t>Участниками станут учащиеся общеобразовательных организаций, студенты образовательных организаций высшего образования и профессиональных образовательных организаций, организаций дополнительного образования, воспитанники военно-патриотических объединений (клубов), активисты детских и молодежных объединений, патриотических организаций.</a:t>
            </a:r>
          </a:p>
        </p:txBody>
      </p:sp>
    </p:spTree>
    <p:extLst>
      <p:ext uri="{BB962C8B-B14F-4D97-AF65-F5344CB8AC3E}">
        <p14:creationId xmlns:p14="http://schemas.microsoft.com/office/powerpoint/2010/main" val="4229723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C5EE49-F704-44B5-8F3A-572071B32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" y="16151"/>
            <a:ext cx="12191689" cy="68581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229A2C3-025E-4D58-B73E-618534885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761B68-4D2B-45A5-9F72-FFD17F5F08D2}"/>
              </a:ext>
            </a:extLst>
          </p:cNvPr>
          <p:cNvSpPr txBox="1"/>
          <p:nvPr/>
        </p:nvSpPr>
        <p:spPr>
          <a:xfrm>
            <a:off x="2486963" y="546100"/>
            <a:ext cx="721807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ДЕНЬ ЕДИНЫХ ДЕЙСТВИЙ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5C4719-4078-4973-9F57-04F134DF36EE}"/>
              </a:ext>
            </a:extLst>
          </p:cNvPr>
          <p:cNvSpPr txBox="1"/>
          <p:nvPr/>
        </p:nvSpPr>
        <p:spPr>
          <a:xfrm>
            <a:off x="4319648" y="1744993"/>
            <a:ext cx="355269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Всероссийские и 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межрегиональные мероприятия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0939E0-19AA-439F-8C0D-648DCCC64658}"/>
              </a:ext>
            </a:extLst>
          </p:cNvPr>
          <p:cNvSpPr txBox="1"/>
          <p:nvPr/>
        </p:nvSpPr>
        <p:spPr>
          <a:xfrm>
            <a:off x="8221128" y="1749519"/>
            <a:ext cx="362209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Региональные мероприятия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92C7DE5-0473-4775-9E01-E25615C5BAC9}"/>
              </a:ext>
            </a:extLst>
          </p:cNvPr>
          <p:cNvSpPr/>
          <p:nvPr/>
        </p:nvSpPr>
        <p:spPr>
          <a:xfrm>
            <a:off x="4687038" y="3426653"/>
            <a:ext cx="28179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 Narrow" pitchFamily="34" charset="0"/>
              </a:rPr>
              <a:t>Интерактивные уроки и образовательные мероприятия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5969DF9-C490-4926-93E7-F134E14D184E}"/>
              </a:ext>
            </a:extLst>
          </p:cNvPr>
          <p:cNvSpPr/>
          <p:nvPr/>
        </p:nvSpPr>
        <p:spPr>
          <a:xfrm>
            <a:off x="8476507" y="3658011"/>
            <a:ext cx="23740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 Narrow" pitchFamily="34" charset="0"/>
              </a:rPr>
              <a:t>Спектакли и театральные постановки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12AEEB3-2A3A-422E-B550-B0176DE4358B}"/>
              </a:ext>
            </a:extLst>
          </p:cNvPr>
          <p:cNvSpPr/>
          <p:nvPr/>
        </p:nvSpPr>
        <p:spPr>
          <a:xfrm>
            <a:off x="4541703" y="5611321"/>
            <a:ext cx="31085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 Narrow" pitchFamily="34" charset="0"/>
              </a:rPr>
              <a:t>Презентационные сессии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8E8ED4-1140-4224-A071-BDE4411EF9BE}"/>
              </a:ext>
            </a:extLst>
          </p:cNvPr>
          <p:cNvSpPr/>
          <p:nvPr/>
        </p:nvSpPr>
        <p:spPr>
          <a:xfrm>
            <a:off x="4541704" y="4875677"/>
            <a:ext cx="31085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 Narrow" pitchFamily="34" charset="0"/>
              </a:rPr>
              <a:t>Экспертные сессии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D759EFAC-D822-403A-A093-97FFE18705C4}"/>
              </a:ext>
            </a:extLst>
          </p:cNvPr>
          <p:cNvCxnSpPr/>
          <p:nvPr/>
        </p:nvCxnSpPr>
        <p:spPr>
          <a:xfrm flipH="1">
            <a:off x="2161192" y="2886495"/>
            <a:ext cx="1895903" cy="89192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F969538-6F89-4A9C-A06F-AFCDD71A8271}"/>
              </a:ext>
            </a:extLst>
          </p:cNvPr>
          <p:cNvCxnSpPr>
            <a:cxnSpLocks/>
          </p:cNvCxnSpPr>
          <p:nvPr/>
        </p:nvCxnSpPr>
        <p:spPr>
          <a:xfrm flipH="1">
            <a:off x="3188172" y="3214146"/>
            <a:ext cx="1157258" cy="189066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8A66B5EB-AF65-40B0-96BD-F45FA7A1BCBF}"/>
              </a:ext>
            </a:extLst>
          </p:cNvPr>
          <p:cNvCxnSpPr>
            <a:cxnSpLocks/>
          </p:cNvCxnSpPr>
          <p:nvPr/>
        </p:nvCxnSpPr>
        <p:spPr>
          <a:xfrm>
            <a:off x="7682513" y="2829018"/>
            <a:ext cx="1895903" cy="89192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76DA3753-A832-4D1A-B199-44F2897B7DE1}"/>
              </a:ext>
            </a:extLst>
          </p:cNvPr>
          <p:cNvCxnSpPr>
            <a:cxnSpLocks/>
          </p:cNvCxnSpPr>
          <p:nvPr/>
        </p:nvCxnSpPr>
        <p:spPr>
          <a:xfrm>
            <a:off x="7522005" y="3214146"/>
            <a:ext cx="1371046" cy="185709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7E58A72-6470-449D-8EBB-ACF9577B3AD9}"/>
              </a:ext>
            </a:extLst>
          </p:cNvPr>
          <p:cNvSpPr/>
          <p:nvPr/>
        </p:nvSpPr>
        <p:spPr>
          <a:xfrm>
            <a:off x="606899" y="5104809"/>
            <a:ext cx="31085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 Narrow" pitchFamily="34" charset="0"/>
              </a:rPr>
              <a:t>Показы видеоконтента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405BCFC-395A-4283-AD06-D347B99E2E8D}"/>
              </a:ext>
            </a:extLst>
          </p:cNvPr>
          <p:cNvSpPr/>
          <p:nvPr/>
        </p:nvSpPr>
        <p:spPr>
          <a:xfrm>
            <a:off x="554105" y="3858512"/>
            <a:ext cx="31085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 Narrow" pitchFamily="34" charset="0"/>
              </a:rPr>
              <a:t>Молодёжные викторины и конкурсы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9572D92-D2C3-450B-8C46-4FF7C9C88278}"/>
              </a:ext>
            </a:extLst>
          </p:cNvPr>
          <p:cNvSpPr/>
          <p:nvPr/>
        </p:nvSpPr>
        <p:spPr>
          <a:xfrm>
            <a:off x="8429050" y="5091120"/>
            <a:ext cx="31085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 Narrow" pitchFamily="34" charset="0"/>
              </a:rPr>
              <a:t>Мемориальные акции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03F80B-8168-4492-BF79-E21F9A4FD047}"/>
              </a:ext>
            </a:extLst>
          </p:cNvPr>
          <p:cNvSpPr txBox="1"/>
          <p:nvPr/>
        </p:nvSpPr>
        <p:spPr>
          <a:xfrm>
            <a:off x="554105" y="2029171"/>
            <a:ext cx="36220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Онлайн-мероприятия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4172905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63" y="593847"/>
            <a:ext cx="330839" cy="330839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89EB40-BFA3-4DC7-9B24-C4083BC02084}"/>
              </a:ext>
            </a:extLst>
          </p:cNvPr>
          <p:cNvSpPr txBox="1"/>
          <p:nvPr/>
        </p:nvSpPr>
        <p:spPr>
          <a:xfrm>
            <a:off x="9429253" y="415877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484E84-2C4D-4236-A4F1-9491C4EE5193}"/>
              </a:ext>
            </a:extLst>
          </p:cNvPr>
          <p:cNvSpPr/>
          <p:nvPr/>
        </p:nvSpPr>
        <p:spPr>
          <a:xfrm>
            <a:off x="512246" y="4720571"/>
            <a:ext cx="8855313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r>
              <a:rPr lang="ru-RU" sz="1600" b="1" dirty="0">
                <a:latin typeface="Arial Narrow" pitchFamily="34" charset="0"/>
              </a:rPr>
              <a:t>ВОД «Волонтёры Победы»</a:t>
            </a:r>
            <a:br>
              <a:rPr lang="ru-RU" sz="1600" b="1" dirty="0">
                <a:latin typeface="Arial Narrow" pitchFamily="34" charset="0"/>
              </a:rPr>
            </a:br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 err="1">
                <a:latin typeface="Arial Narrow" pitchFamily="34" charset="0"/>
              </a:rPr>
              <a:t>Иванюта</a:t>
            </a:r>
            <a:r>
              <a:rPr lang="ru-RU" sz="1600" b="1" dirty="0">
                <a:latin typeface="Arial Narrow" pitchFamily="34" charset="0"/>
              </a:rPr>
              <a:t> Павел Павлович, руководитель проектов Дирекции федеральных программ ВОД «Волонтёры Победы», +79787828247;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Юрьева Ксения Аркадьевна, руководитель дирекции по работе с ветеранами ВОД «Волонтёры Победы», +79195936215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D99F30-E509-465A-A3BD-45FA3CA3F8B9}"/>
              </a:ext>
            </a:extLst>
          </p:cNvPr>
          <p:cNvSpPr txBox="1"/>
          <p:nvPr/>
        </p:nvSpPr>
        <p:spPr>
          <a:xfrm>
            <a:off x="512246" y="292767"/>
            <a:ext cx="809331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Всероссийская интеллектуальная игра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«Последний трибунал»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690D0C-195C-4D10-A0C0-9038D7FAE5E0}"/>
              </a:ext>
            </a:extLst>
          </p:cNvPr>
          <p:cNvSpPr/>
          <p:nvPr/>
        </p:nvSpPr>
        <p:spPr>
          <a:xfrm>
            <a:off x="512246" y="1931586"/>
            <a:ext cx="91032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Всероссийская историческая игра «Последний трибунал» посвящена судебным процессам над военными преступниками, которые проходили после завершения Второй мировой войны. </a:t>
            </a:r>
          </a:p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Задача участников: обнаружить группу диверсантов. В течение 80 минут участники выполняют 8 заданий, за каждое из которых они будут получать карточки с уликами (выполнять </a:t>
            </a:r>
            <a:r>
              <a:rPr lang="ru-RU" sz="2000" b="1" dirty="0" err="1">
                <a:latin typeface="Arial Narrow" pitchFamily="34" charset="0"/>
                <a:ea typeface="Calibri"/>
                <a:cs typeface="Times New Roman"/>
              </a:rPr>
              <a:t>спец.задания</a:t>
            </a: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 по добыче информации из иностранных архивов). Проведение игры запланировано 11-19 апреля 2024 г.</a:t>
            </a:r>
          </a:p>
        </p:txBody>
      </p:sp>
    </p:spTree>
    <p:extLst>
      <p:ext uri="{BB962C8B-B14F-4D97-AF65-F5344CB8AC3E}">
        <p14:creationId xmlns:p14="http://schemas.microsoft.com/office/powerpoint/2010/main" val="3400262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630" y="4389832"/>
            <a:ext cx="8855313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ООД «Бессмертный полк России»</a:t>
            </a:r>
          </a:p>
          <a:p>
            <a:pPr lvl="0"/>
            <a:endParaRPr lang="ru-RU" sz="105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0"/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Шадрина Наталья Владимировна, Руководитель Исполкома ООД «Бессмертный полк России», </a:t>
            </a:r>
            <a:b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+7 923 332 4186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246" y="652987"/>
            <a:ext cx="809331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Онлайн-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квиз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 «Без срока давности»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38950" y="507740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онлайн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631" y="2185030"/>
            <a:ext cx="87925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Онлайн-</a:t>
            </a:r>
            <a:r>
              <a:rPr lang="ru-RU" sz="2000" b="1" dirty="0" err="1">
                <a:latin typeface="Arial Narrow" pitchFamily="34" charset="0"/>
                <a:ea typeface="Calibri"/>
                <a:cs typeface="Times New Roman"/>
              </a:rPr>
              <a:t>квиз</a:t>
            </a: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 на тему «Геноцид советского народа нацистами и их пособниками в годы Великой Отечественной войны», состоящий из вопросов и информационных справок об исторических событиях. </a:t>
            </a:r>
          </a:p>
          <a:p>
            <a:pPr indent="449580" algn="just"/>
            <a:r>
              <a:rPr lang="ru-RU" sz="2000" b="1" dirty="0" err="1">
                <a:latin typeface="Arial Narrow" pitchFamily="34" charset="0"/>
                <a:ea typeface="Calibri"/>
                <a:cs typeface="Times New Roman"/>
              </a:rPr>
              <a:t>Квиз</a:t>
            </a: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 будет представлен в социальных сетях ООД «Бессмертный полк России» 19 апреля 2024 г.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DFC0D0-AE68-448E-A47C-26C847DB6A8A}"/>
              </a:ext>
            </a:extLst>
          </p:cNvPr>
          <p:cNvSpPr/>
          <p:nvPr/>
        </p:nvSpPr>
        <p:spPr>
          <a:xfrm>
            <a:off x="9153833" y="1828969"/>
            <a:ext cx="270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КВИЗ БУДЕТ ДОСТУПЕН </a:t>
            </a:r>
            <a:b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</a:br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ПО ССЫЛКЕ:</a:t>
            </a:r>
          </a:p>
        </p:txBody>
      </p:sp>
      <p:pic>
        <p:nvPicPr>
          <p:cNvPr id="5122" name="Picture 2" descr="http://qrcoder.ru/code/?https%3A%2F%2Fvk.com%2Fpolk_russia&amp;4&amp;0">
            <a:extLst>
              <a:ext uri="{FF2B5EF4-FFF2-40B4-BE49-F238E27FC236}">
                <a16:creationId xmlns:a16="http://schemas.microsoft.com/office/drawing/2014/main" id="{61DB13B4-4AE5-47F6-B5D0-CEB961D69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58" y="2923397"/>
            <a:ext cx="1466435" cy="14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27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23258" y="1118996"/>
            <a:ext cx="706863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Безсрокадавности.рф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– официальный портал проекта «Без срока давности»</a:t>
            </a: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205" y="296670"/>
            <a:ext cx="692113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Информационные ресурсы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FD3D34-B5BD-4D6E-948F-24D825B682F1}"/>
              </a:ext>
            </a:extLst>
          </p:cNvPr>
          <p:cNvSpPr/>
          <p:nvPr/>
        </p:nvSpPr>
        <p:spPr>
          <a:xfrm>
            <a:off x="750229" y="1390673"/>
            <a:ext cx="142875" cy="152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B9F7FC4-D1A8-466E-8674-2BC29BF34C3D}"/>
              </a:ext>
            </a:extLst>
          </p:cNvPr>
          <p:cNvSpPr/>
          <p:nvPr/>
        </p:nvSpPr>
        <p:spPr>
          <a:xfrm>
            <a:off x="766417" y="4136333"/>
            <a:ext cx="142875" cy="152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944B4E-E83F-42E5-B299-E1605102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05" y="2054505"/>
            <a:ext cx="1818415" cy="181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6DE767-DAB2-46BC-AE9C-E1253FE3DAC3}"/>
              </a:ext>
            </a:extLst>
          </p:cNvPr>
          <p:cNvSpPr/>
          <p:nvPr/>
        </p:nvSpPr>
        <p:spPr>
          <a:xfrm>
            <a:off x="981075" y="4000777"/>
            <a:ext cx="706863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Координатор Дня единых действий: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Корсаков Павел Денисович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+79852429969;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pressa-bsd@yandex.ru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79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" y="5563"/>
            <a:ext cx="12191689" cy="685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7600" y="5055604"/>
            <a:ext cx="8855313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ОПЕРАТОРЫ: </a:t>
            </a:r>
          </a:p>
          <a:p>
            <a:r>
              <a:rPr lang="ru-RU" sz="1600" b="1" dirty="0">
                <a:latin typeface="Arial Narrow" pitchFamily="34" charset="0"/>
              </a:rPr>
              <a:t>Общественная палата Российской Федерации, </a:t>
            </a:r>
            <a:br>
              <a:rPr lang="ru-RU" sz="1600" b="1" dirty="0">
                <a:latin typeface="Arial Narrow" pitchFamily="34" charset="0"/>
              </a:rPr>
            </a:br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>
                <a:latin typeface="Arial Narrow" pitchFamily="34" charset="0"/>
              </a:rPr>
              <a:t>Родионова Елена Геннадьевна, первый заместитель председателя комиссии ОП РФ по добровольчеству и молодёжной политике;</a:t>
            </a:r>
          </a:p>
          <a:p>
            <a:r>
              <a:rPr lang="ru-RU" sz="1600" b="1" dirty="0">
                <a:latin typeface="Arial Narrow" pitchFamily="34" charset="0"/>
              </a:rPr>
              <a:t>Кузнецова Юлия Андреевна, </a:t>
            </a:r>
            <a:r>
              <a:rPr lang="ru-RU" sz="1600" b="1" dirty="0" err="1">
                <a:latin typeface="Arial Narrow" pitchFamily="34" charset="0"/>
              </a:rPr>
              <a:t>и.о</a:t>
            </a:r>
            <a:r>
              <a:rPr lang="ru-RU" sz="1600" b="1" dirty="0">
                <a:latin typeface="Arial Narrow" pitchFamily="34" charset="0"/>
              </a:rPr>
              <a:t>. заместителя директора АНО АСТИК, +7 985 514-52-93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630" y="51783"/>
            <a:ext cx="863286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Центр действий при Общественной палате Российской Федерации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3706E4-1014-4739-9450-5C8BA7532CE7}"/>
              </a:ext>
            </a:extLst>
          </p:cNvPr>
          <p:cNvSpPr/>
          <p:nvPr/>
        </p:nvSpPr>
        <p:spPr>
          <a:xfrm>
            <a:off x="311046" y="1228992"/>
            <a:ext cx="1078604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ГОРЯЧАЯ ЛИНИЯ</a:t>
            </a:r>
          </a:p>
          <a:p>
            <a:pPr lvl="0" indent="449580" algn="just"/>
            <a:r>
              <a:rPr lang="ru-RU" b="1" dirty="0">
                <a:solidFill>
                  <a:prstClr val="black"/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Методическое и информационное сопровождение проведения мероприятий Дня единых действий от старта дня на Дальнем Востоке до завершения в Калининграде. </a:t>
            </a:r>
            <a:endParaRPr lang="ru-RU" b="1" dirty="0">
              <a:latin typeface="Franklin Gothic Demi" panose="020B0703020102020204" pitchFamily="34" charset="0"/>
              <a:ea typeface="Calibri"/>
              <a:cs typeface="Times New Roman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ПРЯМЫЕ ВКЛЮЧЕНИЯ </a:t>
            </a:r>
          </a:p>
          <a:p>
            <a:pPr lvl="0" indent="449580" algn="just"/>
            <a:r>
              <a:rPr lang="ru-RU" b="1" dirty="0">
                <a:solidFill>
                  <a:prstClr val="black"/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Прямой эфир с самых интересных мероприятий в регионах: интервью и мнения региональных лидеров общественного мнения, отзывы молодых участников урока.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ЭКСПЕРТНЫЕ ДИСКУССИИ</a:t>
            </a:r>
          </a:p>
          <a:p>
            <a:pPr lvl="0" indent="449580" algn="just"/>
            <a:r>
              <a:rPr lang="ru-RU" b="1" dirty="0">
                <a:solidFill>
                  <a:prstClr val="black"/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На вопросы и предложения граждан ответят федеральные и региональные эксперты, учителя, чиновники и общественники.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ПРЕСС-БРИФИНГ (С 12.00 ДО 13.00 ЧАСОВ (МСК)</a:t>
            </a:r>
          </a:p>
          <a:p>
            <a:pPr lvl="0" indent="449580" algn="just"/>
            <a:r>
              <a:rPr lang="ru-RU" b="1" dirty="0">
                <a:solidFill>
                  <a:prstClr val="black"/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Организаторы и участники мероприятия  расскажут об основных смыслах и итогах Дня единых действий. В пресс-брифинге примут участие журналисты и редакторы федеральных и региональных СМИ, а также представители редакций школьных и вузовских СМИ.</a:t>
            </a:r>
          </a:p>
          <a:p>
            <a:pPr indent="449580" algn="just"/>
            <a:endParaRPr lang="ru-RU" sz="1600" b="1" dirty="0">
              <a:latin typeface="Arial Narrow" pitchFamily="34" charset="0"/>
              <a:ea typeface="Calibri"/>
              <a:cs typeface="Times New Roman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ED8DD5C-EA07-4B35-92A1-E6DDC3B96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86" y="5055604"/>
            <a:ext cx="1370188" cy="17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27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305" y="1646804"/>
            <a:ext cx="7319390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Интерактивные уроки </a:t>
            </a:r>
            <a:b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и образовательные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1943578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" y="0"/>
            <a:ext cx="12191689" cy="6858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316" y="4906922"/>
            <a:ext cx="8855313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ОПЕРАТОР: </a:t>
            </a:r>
          </a:p>
          <a:p>
            <a:r>
              <a:rPr lang="ru-RU" sz="1600" b="1" dirty="0">
                <a:latin typeface="Arial Narrow" pitchFamily="34" charset="0"/>
              </a:rPr>
              <a:t>АНО «Агентство социальных технологий и коммуникаций»</a:t>
            </a:r>
          </a:p>
          <a:p>
            <a:endParaRPr lang="ru-RU" sz="1050" b="1" dirty="0">
              <a:latin typeface="Arial Narrow" pitchFamily="34" charset="0"/>
            </a:endParaRPr>
          </a:p>
          <a:p>
            <a:r>
              <a:rPr lang="ru-RU" sz="2000" b="1" dirty="0">
                <a:solidFill>
                  <a:srgbClr val="3F5620"/>
                </a:solidFill>
                <a:latin typeface="Arial Narrow" pitchFamily="34" charset="0"/>
              </a:rPr>
              <a:t>КОНТАКТЫ: </a:t>
            </a:r>
          </a:p>
          <a:p>
            <a:r>
              <a:rPr lang="ru-RU" sz="1600" b="1" dirty="0">
                <a:latin typeface="Arial Narrow" pitchFamily="34" charset="0"/>
              </a:rPr>
              <a:t>Головин Борис Николаевич, зам. директора АНО АСТИК,  +7 (985) 307-82-60; </a:t>
            </a:r>
          </a:p>
          <a:p>
            <a:r>
              <a:rPr lang="ru-RU" sz="1600" b="1" dirty="0">
                <a:latin typeface="Arial Narrow" pitchFamily="34" charset="0"/>
              </a:rPr>
              <a:t>Калинина Анастасия Германовна, менеджер АНО АСТИК, +7-977-117-80-97 </a:t>
            </a:r>
            <a:r>
              <a:rPr lang="ru-RU" sz="1600" b="1" dirty="0">
                <a:latin typeface="Arial Narrow" pitchFamily="34" charset="0"/>
                <a:hlinkClick r:id="rId3"/>
              </a:rPr>
              <a:t>anoastik@mail.ru</a:t>
            </a:r>
            <a:r>
              <a:rPr lang="ru-RU" sz="1600" b="1" dirty="0">
                <a:latin typeface="Arial Narrow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316" y="1244539"/>
            <a:ext cx="809331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Интерактивный урок «Без срока давности»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316" y="2492833"/>
            <a:ext cx="85705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Интерактивный урок для детей и молодёжи доступен в двух вариантах, для двух возрастных категорий школьников и студентов: 12+ и 16+.</a:t>
            </a: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latin typeface="Arial Narrow" pitchFamily="34" charset="0"/>
                <a:ea typeface="Calibri"/>
                <a:cs typeface="Times New Roman"/>
              </a:rPr>
              <a:t>Каждый организатор события сможет сделать авторский урок, используя готовые видео-, фотоматериалы, сценарии интерактивных событий.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A4A270-5F67-4506-BC48-72EC5B20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4" y="644217"/>
            <a:ext cx="330839" cy="3308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B2CEC7-0C02-46C6-9C9A-8AAC2A8E72A4}"/>
              </a:ext>
            </a:extLst>
          </p:cNvPr>
          <p:cNvSpPr txBox="1"/>
          <p:nvPr/>
        </p:nvSpPr>
        <p:spPr>
          <a:xfrm>
            <a:off x="9448333" y="416353"/>
            <a:ext cx="27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субъекты РФ</a:t>
            </a:r>
            <a:endParaRPr lang="ru-RU" sz="4800" b="1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710FAB-6CF9-480C-96D8-403AEA2FA2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2" t="31326" r="-631" b="38513"/>
          <a:stretch/>
        </p:blipFill>
        <p:spPr>
          <a:xfrm>
            <a:off x="8569595" y="4243403"/>
            <a:ext cx="3622090" cy="206849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93099C-B289-41D4-A8AA-920750FE3905}"/>
              </a:ext>
            </a:extLst>
          </p:cNvPr>
          <p:cNvSpPr/>
          <p:nvPr/>
        </p:nvSpPr>
        <p:spPr>
          <a:xfrm>
            <a:off x="9153833" y="1828969"/>
            <a:ext cx="270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МАТЕРИАЛЫ</a:t>
            </a:r>
          </a:p>
          <a:p>
            <a:pPr algn="ctr"/>
            <a:r>
              <a:rPr lang="ru-RU" sz="20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УРОКА ДОСТУПНЫ ПО ССЫЛКЕ: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713962-5606-4FEC-83EC-7D25501B6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312" y="3295786"/>
            <a:ext cx="1897128" cy="189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9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9A998-BB49-7349-ACA1-741D600D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05E991-3027-4EEA-A5F4-C79DB8BA8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8363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6EEB5-3540-D040-ADF3-4AEDA2EBD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AA042-1798-4358-B8F7-89E9B5B93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0686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3677</TotalTime>
  <Words>2746</Words>
  <Application>Microsoft Office PowerPoint</Application>
  <PresentationFormat>Широкоэкранный</PresentationFormat>
  <Paragraphs>293</Paragraphs>
  <Slides>42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Arial Narrow</vt:lpstr>
      <vt:lpstr>Calibri</vt:lpstr>
      <vt:lpstr>Calibri Light</vt:lpstr>
      <vt:lpstr>Franklin Gothic Demi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Игнат</dc:creator>
  <cp:lastModifiedBy>pavkors.kpd@yandex.ru</cp:lastModifiedBy>
  <cp:revision>416</cp:revision>
  <dcterms:created xsi:type="dcterms:W3CDTF">2020-05-11T08:42:01Z</dcterms:created>
  <dcterms:modified xsi:type="dcterms:W3CDTF">2024-04-01T09:10:38Z</dcterms:modified>
</cp:coreProperties>
</file>